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charts/style3.xml" ContentType="application/vnd.ms-office.chart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charts/colors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76" r:id="rId3"/>
    <p:sldId id="277" r:id="rId4"/>
    <p:sldId id="284" r:id="rId5"/>
    <p:sldId id="288" r:id="rId6"/>
    <p:sldId id="289" r:id="rId7"/>
    <p:sldId id="290" r:id="rId8"/>
    <p:sldId id="286" r:id="rId9"/>
    <p:sldId id="281" r:id="rId10"/>
    <p:sldId id="287" r:id="rId11"/>
    <p:sldId id="294" r:id="rId12"/>
    <p:sldId id="292" r:id="rId13"/>
    <p:sldId id="293" r:id="rId14"/>
    <p:sldId id="273" r:id="rId15"/>
    <p:sldId id="282" r:id="rId16"/>
    <p:sldId id="283" r:id="rId17"/>
    <p:sldId id="285" r:id="rId18"/>
    <p:sldId id="297" r:id="rId19"/>
    <p:sldId id="259" r:id="rId20"/>
    <p:sldId id="260" r:id="rId21"/>
    <p:sldId id="296" r:id="rId22"/>
    <p:sldId id="279" r:id="rId23"/>
  </p:sldIdLst>
  <p:sldSz cx="9144000" cy="5143500" type="screen16x9"/>
  <p:notesSz cx="6858000" cy="9144000"/>
  <p:embeddedFontLst>
    <p:embeddedFont>
      <p:font typeface="맑은 고딕" pitchFamily="50" charset="-127"/>
      <p:regular r:id="rId25"/>
      <p:bold r:id="rId26"/>
    </p:embeddedFont>
    <p:embeddedFont>
      <p:font typeface="나눔고딕" charset="-127"/>
      <p:regular r:id="rId27"/>
      <p:bold r:id="rId28"/>
    </p:embeddedFont>
    <p:embeddedFont>
      <p:font typeface="Cambria" pitchFamily="18" charset="0"/>
      <p:regular r:id="rId29"/>
      <p:bold r:id="rId30"/>
      <p:italic r:id="rId31"/>
      <p:boldItalic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8AA8C"/>
    <a:srgbClr val="3C4646"/>
    <a:srgbClr val="323737"/>
    <a:srgbClr val="FAFAFA"/>
    <a:srgbClr val="EBE6E1"/>
    <a:srgbClr val="E6EBF0"/>
    <a:srgbClr val="64737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3" autoAdjust="0"/>
    <p:restoredTop sz="80797" autoAdjust="0"/>
  </p:normalViewPr>
  <p:slideViewPr>
    <p:cSldViewPr>
      <p:cViewPr varScale="1">
        <p:scale>
          <a:sx n="77" d="100"/>
          <a:sy n="77" d="100"/>
        </p:scale>
        <p:origin x="-1182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Office_Excel_____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Office_Excel_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smtClean="0"/>
              <a:t>위치</a:t>
            </a:r>
            <a:endParaRPr lang="ko-KR" altLang="en-US" dirty="0"/>
          </a:p>
        </c:rich>
      </c:tx>
      <c:layout/>
      <c:spPr>
        <a:noFill/>
        <a:ln>
          <a:noFill/>
        </a:ln>
        <a:effectLst/>
      </c:spPr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Percent val="1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Work Room</c:v>
                </c:pt>
                <c:pt idx="1">
                  <c:v>Living Room</c:v>
                </c:pt>
                <c:pt idx="2">
                  <c:v>Dining Room</c:v>
                </c:pt>
                <c:pt idx="3">
                  <c:v>Bath Room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Percent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/>
              <a:t>On/Off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시간</a:t>
            </a:r>
            <a:endParaRPr lang="ko-KR" altLang="en-US" dirty="0"/>
          </a:p>
        </c:rich>
      </c:tx>
      <c:layout/>
      <c:spPr>
        <a:noFill/>
        <a:ln>
          <a:noFill/>
        </a:ln>
        <a:effectLst/>
      </c:spPr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Percent val="1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Computer</c:v>
                </c:pt>
                <c:pt idx="1">
                  <c:v>TV</c:v>
                </c:pt>
                <c:pt idx="2">
                  <c:v>에어컨</c:v>
                </c:pt>
                <c:pt idx="3">
                  <c:v>LED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10</c:v>
                </c:pt>
                <c:pt idx="2">
                  <c:v>50</c:v>
                </c:pt>
                <c:pt idx="3">
                  <c:v>50</c:v>
                </c:pt>
              </c:numCache>
            </c:numRef>
          </c:val>
        </c:ser>
        <c:dLbls>
          <c:showPercent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err="1" smtClean="0"/>
              <a:t>온습도</a:t>
            </a:r>
            <a:endParaRPr lang="ko-KR" dirty="0"/>
          </a:p>
        </c:rich>
      </c:tx>
      <c:layout/>
      <c:spPr>
        <a:noFill/>
        <a:ln>
          <a:noFill/>
        </a:ln>
        <a:effectLst/>
      </c:spPr>
    </c:title>
    <c:plotArea>
      <c:layout/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온도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1시</c:v>
                </c:pt>
                <c:pt idx="1">
                  <c:v>2시</c:v>
                </c:pt>
                <c:pt idx="2">
                  <c:v>3시</c:v>
                </c:pt>
                <c:pt idx="3">
                  <c:v>4시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24</c:v>
                </c:pt>
                <c:pt idx="2">
                  <c:v>23</c:v>
                </c:pt>
                <c:pt idx="3">
                  <c:v>23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습도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1시</c:v>
                </c:pt>
                <c:pt idx="1">
                  <c:v>2시</c:v>
                </c:pt>
                <c:pt idx="2">
                  <c:v>3시</c:v>
                </c:pt>
                <c:pt idx="3">
                  <c:v>4시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44.7</c:v>
                </c:pt>
                <c:pt idx="1">
                  <c:v>43.6</c:v>
                </c:pt>
                <c:pt idx="2">
                  <c:v>41.2</c:v>
                </c:pt>
                <c:pt idx="3">
                  <c:v>40.5</c:v>
                </c:pt>
              </c:numCache>
            </c:numRef>
          </c:val>
        </c:ser>
        <c:dLbls>
          <c:showVal val="1"/>
        </c:dLbls>
        <c:marker val="1"/>
        <c:axId val="70975488"/>
        <c:axId val="70977024"/>
      </c:lineChart>
      <c:catAx>
        <c:axId val="7097548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0977024"/>
        <c:crosses val="autoZero"/>
        <c:auto val="1"/>
        <c:lblAlgn val="ctr"/>
        <c:lblOffset val="100"/>
      </c:catAx>
      <c:valAx>
        <c:axId val="7097702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tickLblPos val="none"/>
        <c:crossAx val="70975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28CBA931-A084-4BBE-B19B-002891BB4B34}" type="datetimeFigureOut">
              <a:rPr lang="ko-KR" altLang="en-US" smtClean="0"/>
              <a:pPr/>
              <a:t>2014-07-09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7755273F-D8DC-4D49-9EAC-82D1786F27D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291834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itchFamily="50" charset="-127"/>
        <a:ea typeface="나눔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5273F-D8DC-4D49-9EAC-82D1786F27D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89532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5273F-D8DC-4D49-9EAC-82D1786F27D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31877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kern="1200" dirty="0" smtClean="0">
              <a:solidFill>
                <a:schemeClr val="tx1"/>
              </a:solidFill>
              <a:effectLst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5273F-D8DC-4D49-9EAC-82D1786F27D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51687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문제는 </a:t>
            </a:r>
            <a:r>
              <a:rPr lang="ko-KR" altLang="en-US" dirty="0" err="1" smtClean="0"/>
              <a:t>심박수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센싱의</a:t>
            </a:r>
            <a:r>
              <a:rPr lang="ko-KR" altLang="en-US" dirty="0" smtClean="0"/>
              <a:t> 불규칙적 측정 부분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귓볼</a:t>
            </a:r>
            <a:r>
              <a:rPr lang="ko-KR" altLang="en-US" dirty="0" smtClean="0"/>
              <a:t> 측정 등 계속해서 </a:t>
            </a:r>
            <a:r>
              <a:rPr lang="ko-KR" altLang="en-US" dirty="0" err="1" smtClean="0"/>
              <a:t>토의중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8</a:t>
            </a:r>
            <a:r>
              <a:rPr lang="ko-KR" altLang="en-US" dirty="0" smtClean="0"/>
              <a:t>월 이후에는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교체되는 멤버와 다시 의견 교환 후 역할 재분배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아마 앞에 있는 </a:t>
            </a:r>
            <a:r>
              <a:rPr lang="en-US" altLang="ko-KR" baseline="0" dirty="0" smtClean="0"/>
              <a:t>Concept map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차 패턴 테이블을 구성하고</a:t>
            </a:r>
            <a:r>
              <a:rPr lang="en-US" altLang="ko-KR" baseline="0" dirty="0" smtClean="0"/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쌓여진 데이터를 기반으로 기본적인 스피커와 음성인식센서를 기반으로 집과 상호 작용하는 것과 전시회 아이디어를 구상이 목표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5273F-D8DC-4D49-9EAC-82D1786F27DB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84568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이 데이터 시각화</a:t>
            </a:r>
            <a:r>
              <a:rPr lang="ko-KR" altLang="en-US" sz="1200" baseline="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 부분을 전시회에도 응용할 예정</a:t>
            </a:r>
            <a:endParaRPr lang="en-US" altLang="ko-KR" sz="1200" dirty="0" smtClean="0">
              <a:solidFill>
                <a:srgbClr val="C8AA8C"/>
              </a:solidFill>
              <a:latin typeface="Cambria" pitchFamily="18" charset="0"/>
              <a:ea typeface="나눔고딕" pitchFamily="50" charset="-127"/>
            </a:endParaRPr>
          </a:p>
          <a:p>
            <a:pPr algn="l"/>
            <a:r>
              <a:rPr lang="ko-KR" altLang="en-US" sz="12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전시회 아이디어 </a:t>
            </a:r>
            <a:r>
              <a:rPr lang="en-US" altLang="ko-KR" sz="12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: </a:t>
            </a:r>
            <a:r>
              <a:rPr lang="ko-KR" altLang="en-US" sz="12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해당 부스에 머무른 사람의 수와</a:t>
            </a:r>
            <a:r>
              <a:rPr lang="en-US" altLang="ko-KR" sz="12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시간</a:t>
            </a:r>
            <a:r>
              <a:rPr lang="en-US" altLang="ko-KR" sz="12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다른 팀의 가전제품 상태</a:t>
            </a:r>
            <a:r>
              <a:rPr lang="en-US" altLang="ko-KR" sz="12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(</a:t>
            </a:r>
            <a:r>
              <a:rPr lang="ko-KR" altLang="en-US" sz="12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예를 들면 </a:t>
            </a:r>
            <a:r>
              <a:rPr lang="ko-KR" altLang="en-US" sz="1200" dirty="0" err="1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앱의</a:t>
            </a:r>
            <a:r>
              <a:rPr lang="ko-KR" altLang="en-US" sz="12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 실행횟수 등</a:t>
            </a:r>
            <a:r>
              <a:rPr lang="en-US" altLang="ko-KR" sz="12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)</a:t>
            </a:r>
            <a:r>
              <a:rPr lang="ko-KR" altLang="en-US" sz="12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등을 조사하여 </a:t>
            </a:r>
            <a:r>
              <a:rPr lang="ko-KR" altLang="en-US" sz="1200" dirty="0" err="1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통계치로</a:t>
            </a:r>
            <a:r>
              <a:rPr lang="ko-KR" altLang="en-US" sz="12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 내는 것</a:t>
            </a:r>
            <a:endParaRPr lang="en-US" altLang="ko-KR" sz="1200" dirty="0" smtClean="0">
              <a:solidFill>
                <a:srgbClr val="C8AA8C"/>
              </a:solidFill>
              <a:latin typeface="Cambria" pitchFamily="18" charset="0"/>
              <a:ea typeface="나눔고딕" pitchFamily="50" charset="-127"/>
            </a:endParaRPr>
          </a:p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5273F-D8DC-4D49-9EAC-82D1786F27DB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014530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dirty="0" smtClean="0"/>
              <a:t>질문이나 피드백 있으면 감사히 받겠습니다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algn="l"/>
            <a:endParaRPr lang="en-US" altLang="ko-KR" sz="1200" dirty="0" smtClean="0">
              <a:solidFill>
                <a:srgbClr val="C8AA8C"/>
              </a:solidFill>
              <a:latin typeface="Cambria" pitchFamily="18" charset="0"/>
              <a:ea typeface="나눔고딕" pitchFamily="50" charset="-127"/>
            </a:endParaRPr>
          </a:p>
          <a:p>
            <a:pPr algn="l"/>
            <a:r>
              <a:rPr lang="ko-KR" altLang="en-US" sz="12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그리고 교수님에게 조도센서</a:t>
            </a:r>
            <a:r>
              <a:rPr lang="en-US" altLang="ko-KR" sz="12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, </a:t>
            </a:r>
            <a:r>
              <a:rPr lang="ko-KR" altLang="en-US" sz="1200" dirty="0" err="1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비콘단품하나</a:t>
            </a:r>
            <a:r>
              <a:rPr lang="en-US" altLang="ko-KR" sz="12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(</a:t>
            </a:r>
            <a:r>
              <a:rPr lang="ko-KR" altLang="en-US" sz="12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중고나라 가능하면 거기서</a:t>
            </a:r>
            <a:r>
              <a:rPr lang="en-US" altLang="ko-KR" sz="12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), </a:t>
            </a:r>
            <a:r>
              <a:rPr lang="ko-KR" altLang="en-US" sz="1200" dirty="0" err="1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심박</a:t>
            </a:r>
            <a:r>
              <a:rPr lang="ko-KR" altLang="en-US" sz="12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 수 측정센서 </a:t>
            </a:r>
            <a:r>
              <a:rPr lang="ko-KR" altLang="en-US" sz="1200" dirty="0" err="1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귓볼형</a:t>
            </a:r>
            <a:r>
              <a:rPr lang="ko-KR" altLang="en-US" sz="12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 하나 구입해야 한다고 말씀 드릴 것</a:t>
            </a:r>
            <a:endParaRPr lang="en-US" altLang="ko-KR" sz="1200" dirty="0" smtClean="0">
              <a:solidFill>
                <a:srgbClr val="C8AA8C"/>
              </a:solidFill>
              <a:latin typeface="Cambria" pitchFamily="18" charset="0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5273F-D8DC-4D49-9EAC-82D1786F27DB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24684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테이블들은 </a:t>
            </a:r>
            <a:r>
              <a:rPr lang="ko-KR" altLang="en-US" dirty="0" err="1" smtClean="0"/>
              <a:t>어플라이언스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인바이런먼트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유저 </a:t>
            </a:r>
            <a:r>
              <a:rPr lang="ko-KR" altLang="en-US" dirty="0" err="1" smtClean="0"/>
              <a:t>스탯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로케이션 이렇게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테이블입니다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5273F-D8DC-4D49-9EAC-82D1786F27DB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5273F-D8DC-4D49-9EAC-82D1786F27D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122884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5273F-D8DC-4D49-9EAC-82D1786F27D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66179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5273F-D8DC-4D49-9EAC-82D1786F27D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95994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5273F-D8DC-4D49-9EAC-82D1786F27D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93215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5273F-D8DC-4D49-9EAC-82D1786F27D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88666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5273F-D8DC-4D49-9EAC-82D1786F27D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85319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라즈베리파이는</a:t>
            </a:r>
            <a:r>
              <a:rPr lang="ko-KR" altLang="en-US" baseline="0" dirty="0" smtClean="0"/>
              <a:t> 서버에 데이터를 보내기 위해 소켓 통신을 사용하며 </a:t>
            </a:r>
            <a:r>
              <a:rPr lang="ko-KR" altLang="en-US" baseline="0" dirty="0" err="1" smtClean="0"/>
              <a:t>센서값을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받기위해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아두이노와는</a:t>
            </a:r>
            <a:r>
              <a:rPr lang="ko-KR" altLang="en-US" baseline="0" dirty="0" smtClean="0"/>
              <a:t> 시리얼 통신을 사용하기 위해 사용됩니다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라즈베리</a:t>
            </a:r>
            <a:r>
              <a:rPr lang="ko-KR" altLang="en-US" dirty="0" smtClean="0"/>
              <a:t> 파이에서는 </a:t>
            </a:r>
            <a:r>
              <a:rPr lang="en-US" altLang="ko-KR" dirty="0" smtClean="0"/>
              <a:t>Pi4J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라는 자바 라이브러리 사용하여 </a:t>
            </a:r>
            <a:r>
              <a:rPr lang="en-US" altLang="ko-KR" baseline="0" dirty="0" smtClean="0"/>
              <a:t>GPIO</a:t>
            </a:r>
            <a:r>
              <a:rPr lang="ko-KR" altLang="en-US" baseline="0" dirty="0" smtClean="0"/>
              <a:t>를 제어하고 이 라이브러리를 통해 시리얼 </a:t>
            </a:r>
            <a:r>
              <a:rPr lang="ko-KR" altLang="en-US" baseline="0" dirty="0" err="1" smtClean="0"/>
              <a:t>통신을합니다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위의 </a:t>
            </a:r>
            <a:r>
              <a:rPr lang="ko-KR" altLang="en-US" baseline="0" dirty="0" err="1" smtClean="0"/>
              <a:t>소스코드와같은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리스너를</a:t>
            </a:r>
            <a:r>
              <a:rPr lang="ko-KR" altLang="en-US" baseline="0" dirty="0" smtClean="0"/>
              <a:t> 통해 </a:t>
            </a:r>
            <a:r>
              <a:rPr lang="en-US" altLang="ko-KR" baseline="0" dirty="0" err="1" smtClean="0"/>
              <a:t>getData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메소드로</a:t>
            </a:r>
            <a:r>
              <a:rPr lang="ko-KR" altLang="en-US" baseline="0" dirty="0" smtClean="0"/>
              <a:t> 데이터를 받고 이를 콘솔에 표시할 수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기본적으로 </a:t>
            </a:r>
            <a:r>
              <a:rPr lang="ko-KR" altLang="en-US" baseline="0" dirty="0" err="1" smtClean="0"/>
              <a:t>아두이노는</a:t>
            </a:r>
            <a:r>
              <a:rPr lang="ko-KR" altLang="en-US" baseline="0" dirty="0" smtClean="0"/>
              <a:t> 체온이나 </a:t>
            </a:r>
            <a:r>
              <a:rPr lang="ko-KR" altLang="en-US" baseline="0" dirty="0" err="1" smtClean="0"/>
              <a:t>심박수를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젤때만</a:t>
            </a:r>
            <a:r>
              <a:rPr lang="ko-KR" altLang="en-US" baseline="0" dirty="0" smtClean="0"/>
              <a:t> 사용하려고 하였지만 </a:t>
            </a:r>
            <a:r>
              <a:rPr lang="ko-KR" altLang="en-US" baseline="0" dirty="0" err="1" smtClean="0"/>
              <a:t>라즈베리파이에</a:t>
            </a:r>
            <a:r>
              <a:rPr lang="ko-KR" altLang="en-US" baseline="0" dirty="0" smtClean="0"/>
              <a:t> 기본 </a:t>
            </a:r>
            <a:r>
              <a:rPr lang="en-US" altLang="ko-KR" baseline="0" dirty="0" smtClean="0"/>
              <a:t>GPIO</a:t>
            </a:r>
            <a:r>
              <a:rPr lang="ko-KR" altLang="en-US" baseline="0" dirty="0" smtClean="0"/>
              <a:t>가 부족하고 센서값을 </a:t>
            </a:r>
            <a:r>
              <a:rPr lang="ko-KR" altLang="en-US" baseline="0" dirty="0" err="1" smtClean="0"/>
              <a:t>읽기위한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AD </a:t>
            </a:r>
            <a:r>
              <a:rPr lang="ko-KR" altLang="en-US" baseline="0" dirty="0" smtClean="0"/>
              <a:t>컨버터가 없어 이를 위해 </a:t>
            </a:r>
            <a:r>
              <a:rPr lang="ko-KR" altLang="en-US" baseline="0" dirty="0" err="1" smtClean="0"/>
              <a:t>아두이노를</a:t>
            </a:r>
            <a:r>
              <a:rPr lang="ko-KR" altLang="en-US" baseline="0" dirty="0" smtClean="0"/>
              <a:t> 사용하였습니다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조도 </a:t>
            </a:r>
            <a:r>
              <a:rPr lang="ko-KR" altLang="en-US" baseline="0" dirty="0" err="1" smtClean="0"/>
              <a:t>값의경우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ADC</a:t>
            </a:r>
            <a:r>
              <a:rPr lang="ko-KR" altLang="en-US" baseline="0" dirty="0" smtClean="0"/>
              <a:t>로 </a:t>
            </a:r>
            <a:r>
              <a:rPr lang="ko-KR" altLang="en-US" baseline="0" dirty="0" err="1" smtClean="0"/>
              <a:t>부터</a:t>
            </a:r>
            <a:r>
              <a:rPr lang="ko-KR" altLang="en-US" baseline="0" dirty="0" smtClean="0"/>
              <a:t> 값을 읽고 </a:t>
            </a:r>
            <a:r>
              <a:rPr lang="en-US" altLang="ko-KR" baseline="0" dirty="0" smtClean="0"/>
              <a:t>calibration</a:t>
            </a:r>
            <a:r>
              <a:rPr lang="ko-KR" altLang="en-US" baseline="0" dirty="0" smtClean="0"/>
              <a:t>하여 값을 사용하며 </a:t>
            </a:r>
            <a:r>
              <a:rPr lang="ko-KR" altLang="en-US" baseline="0" dirty="0" err="1" smtClean="0"/>
              <a:t>온습도의</a:t>
            </a:r>
            <a:r>
              <a:rPr lang="ko-KR" altLang="en-US" baseline="0" dirty="0" smtClean="0"/>
              <a:t> 경우 </a:t>
            </a:r>
            <a:r>
              <a:rPr lang="en-US" altLang="ko-KR" baseline="0" dirty="0" smtClean="0"/>
              <a:t>DATA</a:t>
            </a:r>
            <a:r>
              <a:rPr lang="ko-KR" altLang="en-US" baseline="0" dirty="0" smtClean="0"/>
              <a:t>값을 시리얼로 읽기 때문에 계산된 값을 받을 수 있습니다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이렇게 받은 값들을 </a:t>
            </a:r>
            <a:r>
              <a:rPr lang="ko-KR" altLang="en-US" baseline="0" dirty="0" err="1" smtClean="0"/>
              <a:t>라즈베리파이로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UART</a:t>
            </a:r>
            <a:r>
              <a:rPr lang="ko-KR" altLang="en-US" baseline="0" dirty="0" smtClean="0"/>
              <a:t>통신을 통해 전달합니다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5273F-D8DC-4D49-9EAC-82D1786F27D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310368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888-C26F-43BD-8A9C-F1568D6509AD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29319-F865-4C83-8ABF-16BB3C8AB5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648036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888-C26F-43BD-8A9C-F1568D6509AD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29319-F865-4C83-8ABF-16BB3C8AB5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150875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888-C26F-43BD-8A9C-F1568D6509AD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29319-F865-4C83-8ABF-16BB3C8AB5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297585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888-C26F-43BD-8A9C-F1568D6509AD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29319-F865-4C83-8ABF-16BB3C8AB5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946951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888-C26F-43BD-8A9C-F1568D6509AD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29319-F865-4C83-8ABF-16BB3C8AB5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734057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888-C26F-43BD-8A9C-F1568D6509AD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29319-F865-4C83-8ABF-16BB3C8AB5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211030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888-C26F-43BD-8A9C-F1568D6509AD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29319-F865-4C83-8ABF-16BB3C8AB5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2590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888-C26F-43BD-8A9C-F1568D6509AD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29319-F865-4C83-8ABF-16BB3C8AB5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646502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888-C26F-43BD-8A9C-F1568D6509AD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29319-F865-4C83-8ABF-16BB3C8AB5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679637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888-C26F-43BD-8A9C-F1568D6509AD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29319-F865-4C83-8ABF-16BB3C8AB5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384559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27888-C26F-43BD-8A9C-F1568D6509AD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29319-F865-4C83-8ABF-16BB3C8AB5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679284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6C27888-C26F-43BD-8A9C-F1568D6509AD}" type="datetimeFigureOut">
              <a:rPr lang="ko-KR" altLang="en-US" smtClean="0"/>
              <a:pPr/>
              <a:t>2014-07-09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F1829319-F865-4C83-8ABF-16BB3C8AB53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0288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hdwallsize.com/wp-content/uploads/2013/04/Earth-And-Sun-Wallpap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5138105"/>
          </a:xfrm>
          <a:prstGeom prst="rect">
            <a:avLst/>
          </a:prstGeom>
          <a:solidFill>
            <a:srgbClr val="32373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339502"/>
            <a:ext cx="583264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Database For Smart House</a:t>
            </a:r>
            <a:endParaRPr lang="ko-KR" altLang="en-US" sz="6000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36296" y="3248807"/>
            <a:ext cx="1584176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ko-KR" sz="300" b="1" dirty="0" smtClean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박성우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김영민</a:t>
            </a:r>
          </a:p>
          <a:p>
            <a:pPr algn="ctr"/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이승화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정우혁</a:t>
            </a:r>
            <a:endParaRPr lang="en-US" altLang="ko-KR" sz="2000" b="1" dirty="0" smtClean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bg1">
                    <a:lumMod val="95000"/>
                  </a:schemeClr>
                </a:solidFill>
                <a:latin typeface="나눔고딕" pitchFamily="50" charset="-127"/>
                <a:ea typeface="나눔고딕" pitchFamily="50" charset="-127"/>
              </a:rPr>
              <a:t>신동호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514372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7779" y="2668494"/>
            <a:ext cx="998839" cy="142601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280" y="1192097"/>
            <a:ext cx="519562" cy="39436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8059" y="993416"/>
            <a:ext cx="793920" cy="60973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37387" y="891885"/>
            <a:ext cx="550554" cy="68210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526512" y="1573204"/>
            <a:ext cx="1152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에어컨 </a:t>
            </a:r>
            <a:r>
              <a:rPr lang="en-US" altLang="ko-KR" sz="1100" dirty="0" smtClean="0"/>
              <a:t>On/Off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35496" y="1586463"/>
            <a:ext cx="1266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LED1~4 On/Off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1374384" y="1586463"/>
            <a:ext cx="8871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TV On/Off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4172599" y="4000926"/>
            <a:ext cx="12634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err="1" smtClean="0"/>
              <a:t>라즈베리파이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pic>
        <p:nvPicPr>
          <p:cNvPr id="1026" name="Picture 2" descr="https://encrypted-tbn3.gstatic.com/images?q=tbn:ANd9GcSniFg3ZVnoC5brvLBJXAT4KCq8S4Av38iJ9xl8HWh9f9VTYQV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316" y="980380"/>
            <a:ext cx="739158" cy="635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685975" y="1603319"/>
            <a:ext cx="1216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Desktop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On/Off</a:t>
            </a:r>
            <a:endParaRPr lang="ko-KR" altLang="en-US" sz="1100" dirty="0"/>
          </a:p>
        </p:txBody>
      </p:sp>
      <p:cxnSp>
        <p:nvCxnSpPr>
          <p:cNvPr id="1025" name="꺾인 연결선 1024"/>
          <p:cNvCxnSpPr>
            <a:stCxn id="22" idx="2"/>
            <a:endCxn id="1038" idx="0"/>
          </p:cNvCxnSpPr>
          <p:nvPr/>
        </p:nvCxnSpPr>
        <p:spPr>
          <a:xfrm rot="16200000" flipH="1">
            <a:off x="1450273" y="1066735"/>
            <a:ext cx="641331" cy="22040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1" name="꺾인 연결선 1030"/>
          <p:cNvCxnSpPr>
            <a:stCxn id="24" idx="2"/>
            <a:endCxn id="1038" idx="0"/>
          </p:cNvCxnSpPr>
          <p:nvPr/>
        </p:nvCxnSpPr>
        <p:spPr>
          <a:xfrm rot="16200000" flipH="1">
            <a:off x="2024785" y="1641247"/>
            <a:ext cx="641331" cy="10549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꺾인 연결선 1032"/>
          <p:cNvCxnSpPr>
            <a:stCxn id="21" idx="2"/>
            <a:endCxn id="1038" idx="0"/>
          </p:cNvCxnSpPr>
          <p:nvPr/>
        </p:nvCxnSpPr>
        <p:spPr>
          <a:xfrm rot="5400000">
            <a:off x="2660464" y="2047292"/>
            <a:ext cx="654590" cy="2296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8" name="Picture 4" descr="http://www.robon.co.kr/rankup_module/rankup_board/attach/edu03/thumb_13448923644054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861" y="2489404"/>
            <a:ext cx="770159" cy="5052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80" y="560781"/>
            <a:ext cx="1251912" cy="641397"/>
          </a:xfrm>
          <a:prstGeom prst="rect">
            <a:avLst/>
          </a:prstGeom>
        </p:spPr>
      </p:pic>
      <p:cxnSp>
        <p:nvCxnSpPr>
          <p:cNvPr id="34" name="직선 화살표 연결선 33"/>
          <p:cNvCxnSpPr>
            <a:stCxn id="1026" idx="3"/>
            <a:endCxn id="60" idx="1"/>
          </p:cNvCxnSpPr>
          <p:nvPr/>
        </p:nvCxnSpPr>
        <p:spPr>
          <a:xfrm flipV="1">
            <a:off x="4712474" y="881480"/>
            <a:ext cx="1126406" cy="416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838880" y="1182255"/>
            <a:ext cx="1293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&lt;node.js Server&gt;</a:t>
            </a:r>
            <a:endParaRPr lang="ko-KR" altLang="en-US" sz="1100" dirty="0"/>
          </a:p>
        </p:txBody>
      </p:sp>
      <p:sp>
        <p:nvSpPr>
          <p:cNvPr id="73" name="TextBox 72"/>
          <p:cNvSpPr txBox="1"/>
          <p:nvPr/>
        </p:nvSpPr>
        <p:spPr>
          <a:xfrm>
            <a:off x="2131473" y="2992195"/>
            <a:ext cx="1440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센서용 </a:t>
            </a:r>
            <a:r>
              <a:rPr lang="ko-KR" altLang="en-US" sz="1100" dirty="0" err="1" smtClean="0"/>
              <a:t>아두이노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sp>
        <p:nvSpPr>
          <p:cNvPr id="79" name="TextBox 78"/>
          <p:cNvSpPr txBox="1"/>
          <p:nvPr/>
        </p:nvSpPr>
        <p:spPr>
          <a:xfrm>
            <a:off x="95969" y="4542388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err="1" smtClean="0"/>
              <a:t>심박수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체온 </a:t>
            </a:r>
            <a:r>
              <a:rPr lang="ko-KR" altLang="en-US" sz="1100" dirty="0" err="1" smtClean="0"/>
              <a:t>아두이노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5350" y="3793316"/>
            <a:ext cx="525538" cy="783319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2993" y="4201008"/>
            <a:ext cx="376627" cy="249549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7994" y="2819853"/>
            <a:ext cx="750594" cy="59797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1102417" y="3311032"/>
            <a:ext cx="906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온도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습도</a:t>
            </a:r>
            <a:endParaRPr lang="ko-KR" altLang="en-US" sz="1100" dirty="0"/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flipH="1">
            <a:off x="240643" y="2834794"/>
            <a:ext cx="587778" cy="546705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147271" y="3311032"/>
            <a:ext cx="762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조도</a:t>
            </a:r>
            <a:r>
              <a:rPr lang="en-US" altLang="ko-KR" sz="1100" dirty="0" smtClean="0"/>
              <a:t>1~4</a:t>
            </a:r>
            <a:endParaRPr lang="ko-KR" altLang="en-US" sz="1100" dirty="0"/>
          </a:p>
        </p:txBody>
      </p:sp>
      <p:cxnSp>
        <p:nvCxnSpPr>
          <p:cNvPr id="47" name="꺾인 연결선 46"/>
          <p:cNvCxnSpPr>
            <a:stCxn id="88" idx="0"/>
            <a:endCxn id="1038" idx="1"/>
          </p:cNvCxnSpPr>
          <p:nvPr/>
        </p:nvCxnSpPr>
        <p:spPr>
          <a:xfrm rot="5400000" flipH="1" flipV="1">
            <a:off x="1464802" y="1811736"/>
            <a:ext cx="92788" cy="195332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83" idx="0"/>
            <a:endCxn id="1038" idx="1"/>
          </p:cNvCxnSpPr>
          <p:nvPr/>
        </p:nvCxnSpPr>
        <p:spPr>
          <a:xfrm rot="5400000" flipH="1" flipV="1">
            <a:off x="1981653" y="2313645"/>
            <a:ext cx="77847" cy="9345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2" name="그림 11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06462" y="4011910"/>
            <a:ext cx="944353" cy="975510"/>
          </a:xfrm>
          <a:prstGeom prst="rect">
            <a:avLst/>
          </a:prstGeom>
        </p:spPr>
      </p:pic>
      <p:cxnSp>
        <p:nvCxnSpPr>
          <p:cNvPr id="68" name="꺾인 연결선 67"/>
          <p:cNvCxnSpPr>
            <a:stCxn id="81" idx="3"/>
            <a:endCxn id="15" idx="1"/>
          </p:cNvCxnSpPr>
          <p:nvPr/>
        </p:nvCxnSpPr>
        <p:spPr>
          <a:xfrm flipV="1">
            <a:off x="1369620" y="3381499"/>
            <a:ext cx="2918159" cy="9442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2810891" y="4867826"/>
            <a:ext cx="1739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위치 측정용 </a:t>
            </a:r>
            <a:r>
              <a:rPr lang="en-US" altLang="ko-KR" sz="1100" dirty="0" smtClean="0"/>
              <a:t>Beacon&gt;</a:t>
            </a:r>
            <a:endParaRPr lang="ko-KR" altLang="en-US" sz="1100" dirty="0"/>
          </a:p>
        </p:txBody>
      </p:sp>
      <p:cxnSp>
        <p:nvCxnSpPr>
          <p:cNvPr id="70" name="꺾인 연결선 69"/>
          <p:cNvCxnSpPr>
            <a:stCxn id="112" idx="3"/>
            <a:endCxn id="71" idx="2"/>
          </p:cNvCxnSpPr>
          <p:nvPr/>
        </p:nvCxnSpPr>
        <p:spPr>
          <a:xfrm flipV="1">
            <a:off x="4150815" y="1443865"/>
            <a:ext cx="2334954" cy="30558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1038" idx="3"/>
            <a:endCxn id="15" idx="1"/>
          </p:cNvCxnSpPr>
          <p:nvPr/>
        </p:nvCxnSpPr>
        <p:spPr>
          <a:xfrm>
            <a:off x="3258020" y="2742006"/>
            <a:ext cx="1029759" cy="6394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stCxn id="15" idx="3"/>
            <a:endCxn id="71" idx="2"/>
          </p:cNvCxnSpPr>
          <p:nvPr/>
        </p:nvCxnSpPr>
        <p:spPr>
          <a:xfrm flipV="1">
            <a:off x="5286618" y="1443865"/>
            <a:ext cx="1199151" cy="19376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60" idx="3"/>
            <a:endCxn id="43" idx="1"/>
          </p:cNvCxnSpPr>
          <p:nvPr/>
        </p:nvCxnSpPr>
        <p:spPr>
          <a:xfrm>
            <a:off x="7090792" y="881480"/>
            <a:ext cx="1137898" cy="195794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 flipH="1">
            <a:off x="2987824" y="699542"/>
            <a:ext cx="913484" cy="410445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226990" y="3030220"/>
            <a:ext cx="1223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 smtClean="0">
                <a:solidFill>
                  <a:schemeClr val="tx2"/>
                </a:solidFill>
              </a:rPr>
              <a:t>Wi-Fi</a:t>
            </a:r>
            <a:endParaRPr lang="ko-KR" altLang="en-US" sz="1100" b="1" i="1" dirty="0">
              <a:solidFill>
                <a:schemeClr val="tx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40308" y="4470380"/>
            <a:ext cx="1223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 smtClean="0">
                <a:solidFill>
                  <a:schemeClr val="tx2"/>
                </a:solidFill>
              </a:rPr>
              <a:t>Android App</a:t>
            </a:r>
            <a:endParaRPr lang="ko-KR" altLang="en-US" sz="1100" b="1" i="1" dirty="0">
              <a:solidFill>
                <a:schemeClr val="tx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63787" y="797972"/>
            <a:ext cx="1223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i="1" dirty="0" smtClean="0">
                <a:solidFill>
                  <a:schemeClr val="tx2"/>
                </a:solidFill>
              </a:rPr>
              <a:t>Internet</a:t>
            </a:r>
            <a:endParaRPr lang="ko-KR" altLang="en-US" sz="1100" b="1" i="1" dirty="0">
              <a:solidFill>
                <a:schemeClr val="tx2"/>
              </a:solidFill>
            </a:endParaRPr>
          </a:p>
        </p:txBody>
      </p:sp>
      <p:sp>
        <p:nvSpPr>
          <p:cNvPr id="43" name="원통 42"/>
          <p:cNvSpPr/>
          <p:nvPr/>
        </p:nvSpPr>
        <p:spPr>
          <a:xfrm>
            <a:off x="7621572" y="2839424"/>
            <a:ext cx="1214236" cy="1567127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 smtClean="0"/>
          </a:p>
          <a:p>
            <a:pPr algn="ctr"/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 smtClean="0"/>
          </a:p>
          <a:p>
            <a:pPr algn="ctr"/>
            <a:r>
              <a:rPr lang="en-US" altLang="ko-KR" sz="1100" dirty="0" smtClean="0"/>
              <a:t>MySQL</a:t>
            </a:r>
          </a:p>
          <a:p>
            <a:pPr algn="ctr"/>
            <a:r>
              <a:rPr lang="en-US" altLang="ko-KR" sz="1100" dirty="0" err="1" smtClean="0"/>
              <a:t>DataBase</a:t>
            </a:r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r>
              <a:rPr lang="en-US" altLang="ko-KR" sz="1100" dirty="0" smtClean="0"/>
              <a:t>Tables.. : </a:t>
            </a:r>
            <a:endParaRPr lang="en-US" altLang="ko-KR" sz="1100" dirty="0"/>
          </a:p>
          <a:p>
            <a:pPr algn="ctr"/>
            <a:r>
              <a:rPr lang="en-US" altLang="ko-KR" sz="1100" dirty="0"/>
              <a:t>Appliance,</a:t>
            </a:r>
          </a:p>
          <a:p>
            <a:pPr algn="ctr"/>
            <a:r>
              <a:rPr lang="en-US" altLang="ko-KR" sz="1100" dirty="0" smtClean="0"/>
              <a:t>Environment,</a:t>
            </a:r>
          </a:p>
          <a:p>
            <a:pPr algn="ctr"/>
            <a:r>
              <a:rPr lang="en-US" altLang="ko-KR" sz="1100" dirty="0"/>
              <a:t>User </a:t>
            </a:r>
            <a:r>
              <a:rPr lang="en-US" altLang="ko-KR" sz="1100" dirty="0" smtClean="0"/>
              <a:t>status</a:t>
            </a:r>
          </a:p>
          <a:p>
            <a:pPr algn="ctr"/>
            <a:r>
              <a:rPr lang="en-US" altLang="ko-KR" sz="1100" dirty="0" smtClean="0"/>
              <a:t>Location,</a:t>
            </a:r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5496" y="42178"/>
            <a:ext cx="2438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Road Map</a:t>
            </a:r>
            <a:endParaRPr lang="ko-KR" altLang="en-US" sz="3600" b="1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147271" y="3806575"/>
            <a:ext cx="1670689" cy="117196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2585918" y="684909"/>
            <a:ext cx="1007272" cy="1171960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154716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496" y="42178"/>
            <a:ext cx="2862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Data format</a:t>
            </a:r>
            <a:endParaRPr lang="ko-KR" altLang="en-US" sz="3600" b="1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08196476"/>
              </p:ext>
            </p:extLst>
          </p:nvPr>
        </p:nvGraphicFramePr>
        <p:xfrm>
          <a:off x="35496" y="670942"/>
          <a:ext cx="907300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1152128"/>
                <a:gridCol w="1242138"/>
                <a:gridCol w="1134126"/>
                <a:gridCol w="1134126"/>
                <a:gridCol w="1134126"/>
                <a:gridCol w="1134126"/>
                <a:gridCol w="1134126"/>
              </a:tblGrid>
              <a:tr h="2911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Header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11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측정시각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온도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습도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조도</a:t>
                      </a:r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</a:tr>
              <a:tr h="2911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심박수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체온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</a:tr>
              <a:tr h="2911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TV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컴퓨터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에어컨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LED1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…</a:t>
                      </a:r>
                      <a:endParaRPr lang="ko-KR" altLang="en-US" sz="1400" dirty="0"/>
                    </a:p>
                  </a:txBody>
                  <a:tcPr/>
                </a:tc>
              </a:tr>
              <a:tr h="2911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거실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식당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화장실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작업실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외부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3528" y="2573491"/>
            <a:ext cx="5003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Ex) Environment data</a:t>
            </a:r>
          </a:p>
          <a:p>
            <a:r>
              <a:rPr lang="en-US" altLang="ko-KR" dirty="0" smtClean="0"/>
              <a:t>e/20140707232323/36.5/27.2/40.1/40.1/39.5/0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3240721"/>
            <a:ext cx="362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Ex) Location data</a:t>
            </a:r>
          </a:p>
          <a:p>
            <a:r>
              <a:rPr lang="en-US" altLang="ko-KR" dirty="0" smtClean="0"/>
              <a:t>l/20140707232323/</a:t>
            </a:r>
            <a:r>
              <a:rPr lang="en-US" altLang="ko-KR" dirty="0" err="1" smtClean="0"/>
              <a:t>living_room</a:t>
            </a:r>
            <a:r>
              <a:rPr lang="en-US" altLang="ko-KR" dirty="0" smtClean="0"/>
              <a:t>/1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48064" y="3240720"/>
            <a:ext cx="2753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Ex) Appliance data</a:t>
            </a:r>
          </a:p>
          <a:p>
            <a:r>
              <a:rPr lang="en-US" altLang="ko-KR" dirty="0" smtClean="0"/>
              <a:t>a/20140707232323/TV/1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4169" y="4011910"/>
            <a:ext cx="7212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기존 일정간격 측정 방법에서</a:t>
            </a:r>
            <a:r>
              <a:rPr lang="en-US" altLang="ko-KR" dirty="0" smtClean="0"/>
              <a:t>, event</a:t>
            </a:r>
            <a:r>
              <a:rPr lang="ko-KR" altLang="en-US" dirty="0" smtClean="0"/>
              <a:t>처리 식 측정방법으로 변경</a:t>
            </a:r>
            <a:endParaRPr lang="en-US" altLang="ko-KR" dirty="0" smtClean="0"/>
          </a:p>
          <a:p>
            <a:r>
              <a:rPr lang="en-US" altLang="ko-KR" b="1" dirty="0" smtClean="0"/>
              <a:t>	-&gt; Because</a:t>
            </a:r>
            <a:r>
              <a:rPr lang="en-US" altLang="ko-KR" dirty="0" smtClean="0"/>
              <a:t> </a:t>
            </a:r>
            <a:r>
              <a:rPr lang="ko-KR" altLang="en-US" sz="1400" dirty="0" smtClean="0"/>
              <a:t>일정 </a:t>
            </a:r>
            <a:r>
              <a:rPr lang="ko-KR" altLang="en-US" sz="1400" dirty="0" err="1" smtClean="0"/>
              <a:t>간격사이에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event</a:t>
            </a:r>
            <a:r>
              <a:rPr lang="ko-KR" altLang="en-US" sz="1400" dirty="0" smtClean="0"/>
              <a:t>발생시 무시될 수 있음</a:t>
            </a:r>
            <a:endParaRPr lang="en-US" altLang="ko-KR" sz="1400" dirty="0" smtClean="0"/>
          </a:p>
          <a:p>
            <a:r>
              <a:rPr lang="en-US" altLang="ko-KR" dirty="0" smtClean="0"/>
              <a:t>(Appliance, Location</a:t>
            </a:r>
            <a:r>
              <a:rPr lang="ko-KR" altLang="en-US" dirty="0" smtClean="0"/>
              <a:t>만</a:t>
            </a:r>
            <a:r>
              <a:rPr lang="en-US" altLang="ko-KR" dirty="0" smtClean="0"/>
              <a:t>. Environment, </a:t>
            </a:r>
            <a:r>
              <a:rPr lang="en-US" altLang="ko-KR" dirty="0" err="1" smtClean="0"/>
              <a:t>User_stat</a:t>
            </a:r>
            <a:r>
              <a:rPr lang="ko-KR" altLang="en-US" dirty="0" smtClean="0"/>
              <a:t>은 인터벌 측정 유지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17878520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encrypted-tbn3.gstatic.com/images?q=tbn:ANd9GcSniFg3ZVnoC5brvLBJXAT4KCq8S4Av38iJ9xl8HWh9f9VTYQV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77" y="1726238"/>
            <a:ext cx="739158" cy="635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2349177"/>
            <a:ext cx="1216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Desktop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On/Off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131590"/>
            <a:ext cx="426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/>
              <a:t>1. Desktop on/off</a:t>
            </a:r>
            <a:r>
              <a:rPr lang="ko-KR" altLang="en-US" i="1" dirty="0" smtClean="0"/>
              <a:t>는</a:t>
            </a:r>
            <a:r>
              <a:rPr lang="en-US" altLang="ko-KR" i="1" dirty="0" smtClean="0"/>
              <a:t> </a:t>
            </a:r>
            <a:r>
              <a:rPr lang="ko-KR" altLang="en-US" i="1" dirty="0" smtClean="0"/>
              <a:t>소프트웨어로</a:t>
            </a:r>
            <a:r>
              <a:rPr lang="en-US" altLang="ko-KR" i="1" dirty="0" smtClean="0"/>
              <a:t> </a:t>
            </a:r>
            <a:r>
              <a:rPr lang="ko-KR" altLang="en-US" i="1" dirty="0" smtClean="0"/>
              <a:t>처리</a:t>
            </a:r>
            <a:endParaRPr lang="ko-KR" alt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907704" y="1585124"/>
            <a:ext cx="6208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시작 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서버로 </a:t>
            </a:r>
            <a:r>
              <a:rPr lang="en-US" altLang="ko-KR" sz="1600" dirty="0" smtClean="0"/>
              <a:t>On data </a:t>
            </a:r>
            <a:r>
              <a:rPr lang="ko-KR" altLang="en-US" sz="1600" dirty="0" smtClean="0"/>
              <a:t>전송 프로그램 작성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시작프로그램 등록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907704" y="2089180"/>
            <a:ext cx="48013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종료 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서버로 </a:t>
            </a:r>
            <a:r>
              <a:rPr lang="en-US" altLang="ko-KR" sz="1600" dirty="0" smtClean="0"/>
              <a:t>Off data </a:t>
            </a:r>
            <a:r>
              <a:rPr lang="ko-KR" altLang="en-US" sz="1600" dirty="0" smtClean="0"/>
              <a:t>전송 프로그램으로 종료</a:t>
            </a:r>
            <a:endParaRPr lang="ko-KR" altLang="en-US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716" y="3147814"/>
            <a:ext cx="998839" cy="12099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5536" y="4264222"/>
            <a:ext cx="12634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err="1" smtClean="0"/>
              <a:t>라즈베리파이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787774"/>
            <a:ext cx="676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/>
              <a:t>2. Pi4j </a:t>
            </a:r>
            <a:r>
              <a:rPr lang="ko-KR" altLang="en-US" i="1" dirty="0" smtClean="0"/>
              <a:t>라이브러리를 이용하여 </a:t>
            </a:r>
            <a:r>
              <a:rPr lang="en-US" altLang="ko-KR" i="1" dirty="0" smtClean="0"/>
              <a:t>GPIO</a:t>
            </a:r>
            <a:r>
              <a:rPr lang="ko-KR" altLang="en-US" i="1" dirty="0" smtClean="0"/>
              <a:t>로부터 읽은 값 서버로 전송</a:t>
            </a:r>
            <a:endParaRPr lang="ko-KR" alt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2123728" y="3147814"/>
            <a:ext cx="5771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/>
            <a:r>
              <a:rPr lang="en-US" altLang="ko-KR" sz="1600" dirty="0" smtClean="0"/>
              <a:t>-</a:t>
            </a:r>
            <a:r>
              <a:rPr lang="ko-KR" altLang="en-US" sz="1600" dirty="0" smtClean="0"/>
              <a:t>파이로 넘겨지는 각종 센서 값들 서버로 전송 프로그램 실행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1520" y="123478"/>
            <a:ext cx="454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Java programming..</a:t>
            </a:r>
            <a:endParaRPr lang="ko-KR" altLang="en-US" sz="3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619672" y="3598733"/>
            <a:ext cx="3384376" cy="1277273"/>
          </a:xfrm>
          <a:prstGeom prst="rect">
            <a:avLst/>
          </a:prstGeom>
          <a:solidFill>
            <a:schemeClr val="accent2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//connect</a:t>
            </a:r>
          </a:p>
          <a:p>
            <a:r>
              <a:rPr lang="en-US" altLang="ko-KR" sz="1100" dirty="0" smtClean="0"/>
              <a:t>socket = new Socket("10.30.35.2",6600);</a:t>
            </a:r>
          </a:p>
          <a:p>
            <a:r>
              <a:rPr lang="en-US" altLang="ko-KR" sz="1100" dirty="0" err="1" smtClean="0"/>
              <a:t>outstream</a:t>
            </a:r>
            <a:r>
              <a:rPr lang="en-US" altLang="ko-KR" sz="1100" dirty="0" smtClean="0"/>
              <a:t> = new </a:t>
            </a:r>
            <a:r>
              <a:rPr lang="en-US" altLang="ko-KR" sz="1100" dirty="0" err="1" smtClean="0"/>
              <a:t>BufferedOutputStream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socket.getOutputStream</a:t>
            </a:r>
            <a:r>
              <a:rPr lang="en-US" altLang="ko-KR" sz="1100" dirty="0" smtClean="0"/>
              <a:t>());</a:t>
            </a:r>
          </a:p>
          <a:p>
            <a:r>
              <a:rPr lang="en-US" altLang="ko-KR" sz="1100" dirty="0" err="1" smtClean="0"/>
              <a:t>instream</a:t>
            </a:r>
            <a:r>
              <a:rPr lang="en-US" altLang="ko-KR" sz="1100" dirty="0" smtClean="0"/>
              <a:t> = new </a:t>
            </a:r>
            <a:r>
              <a:rPr lang="en-US" altLang="ko-KR" sz="1100" dirty="0" err="1" smtClean="0"/>
              <a:t>BufferedInputStream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socket.getInputStream</a:t>
            </a:r>
            <a:r>
              <a:rPr lang="en-US" altLang="ko-KR" sz="1100" dirty="0" smtClean="0"/>
              <a:t>());</a:t>
            </a:r>
          </a:p>
          <a:p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("socket connect");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24536" y="3579863"/>
            <a:ext cx="4427984" cy="1277273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//send</a:t>
            </a:r>
          </a:p>
          <a:p>
            <a:r>
              <a:rPr lang="en-US" altLang="ko-KR" sz="1100" dirty="0" smtClean="0"/>
              <a:t>public void send(String </a:t>
            </a:r>
            <a:r>
              <a:rPr lang="en-US" altLang="ko-KR" sz="1100" dirty="0" err="1" smtClean="0"/>
              <a:t>piData</a:t>
            </a:r>
            <a:r>
              <a:rPr lang="en-US" altLang="ko-KR" sz="1100" dirty="0" smtClean="0"/>
              <a:t>){</a:t>
            </a:r>
          </a:p>
          <a:p>
            <a:r>
              <a:rPr lang="en-US" altLang="ko-KR" sz="1100" dirty="0" smtClean="0"/>
              <a:t>   String data = "e/”+</a:t>
            </a:r>
            <a:r>
              <a:rPr lang="en-US" altLang="ko-KR" sz="1100" dirty="0" err="1" smtClean="0"/>
              <a:t>todayDateyyyyMMddHHmmss</a:t>
            </a:r>
            <a:r>
              <a:rPr lang="en-US" altLang="ko-KR" sz="1100" dirty="0" smtClean="0"/>
              <a:t>()+"/”+</a:t>
            </a:r>
            <a:r>
              <a:rPr lang="en-US" altLang="ko-KR" sz="1100" dirty="0" err="1" smtClean="0"/>
              <a:t>piData</a:t>
            </a:r>
            <a:r>
              <a:rPr lang="en-US" altLang="ko-KR" sz="1100" dirty="0" smtClean="0"/>
              <a:t>;</a:t>
            </a:r>
          </a:p>
          <a:p>
            <a:r>
              <a:rPr lang="en-US" altLang="ko-KR" sz="1100" dirty="0" smtClean="0"/>
              <a:t>   byte[] ref = new byte[1024];</a:t>
            </a:r>
          </a:p>
          <a:p>
            <a:r>
              <a:rPr lang="en-US" altLang="ko-KR" sz="1100" dirty="0" smtClean="0"/>
              <a:t>   ref = </a:t>
            </a:r>
            <a:r>
              <a:rPr lang="en-US" altLang="ko-KR" sz="1100" dirty="0" err="1" smtClean="0"/>
              <a:t>data.getBytes</a:t>
            </a:r>
            <a:r>
              <a:rPr lang="en-US" altLang="ko-KR" sz="1100" dirty="0" smtClean="0"/>
              <a:t>("EUC-KR");</a:t>
            </a:r>
          </a:p>
          <a:p>
            <a:r>
              <a:rPr lang="en-US" altLang="ko-KR" sz="1100" dirty="0" smtClean="0"/>
              <a:t>   </a:t>
            </a:r>
            <a:r>
              <a:rPr lang="en-US" altLang="ko-KR" sz="1100" dirty="0" err="1" smtClean="0"/>
              <a:t>outstream.write</a:t>
            </a:r>
            <a:r>
              <a:rPr lang="en-US" altLang="ko-KR" sz="1100" dirty="0" smtClean="0"/>
              <a:t>(ref);</a:t>
            </a:r>
          </a:p>
          <a:p>
            <a:r>
              <a:rPr lang="en-US" altLang="ko-KR" sz="1100" dirty="0" smtClean="0"/>
              <a:t>   </a:t>
            </a:r>
            <a:r>
              <a:rPr lang="en-US" altLang="ko-KR" sz="1100" dirty="0" err="1" smtClean="0"/>
              <a:t>outstream.flush</a:t>
            </a:r>
            <a:r>
              <a:rPr lang="en-US" altLang="ko-KR" sz="1100" dirty="0" smtClean="0"/>
              <a:t>();</a:t>
            </a:r>
          </a:p>
        </p:txBody>
      </p:sp>
    </p:spTree>
    <p:extLst>
      <p:ext uri="{BB962C8B-B14F-4D97-AF65-F5344CB8AC3E}">
        <p14:creationId xmlns="" xmlns:p14="http://schemas.microsoft.com/office/powerpoint/2010/main" val="2040328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528" y="906274"/>
            <a:ext cx="313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 smtClean="0"/>
              <a:t>3. Beacon + Android Device</a:t>
            </a:r>
            <a:endParaRPr lang="ko-KR" alt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3131840" y="1275606"/>
            <a:ext cx="5392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-</a:t>
            </a:r>
            <a:r>
              <a:rPr lang="ko-KR" altLang="en-US" sz="1600" dirty="0" err="1" smtClean="0"/>
              <a:t>안드로이드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폰에서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App</a:t>
            </a:r>
            <a:r>
              <a:rPr lang="ko-KR" altLang="en-US" sz="1600" dirty="0" smtClean="0"/>
              <a:t>으로 위치 측정하여 서버로 전송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3131840" y="1563638"/>
            <a:ext cx="4772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각 구역 진입 시 해당 </a:t>
            </a:r>
            <a:r>
              <a:rPr lang="en-US" altLang="ko-KR" sz="1600" dirty="0" smtClean="0"/>
              <a:t>Data format</a:t>
            </a:r>
            <a:r>
              <a:rPr lang="ko-KR" altLang="en-US" sz="1600" dirty="0" smtClean="0"/>
              <a:t>으로 서버 전송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251520" y="123478"/>
            <a:ext cx="454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Java programming..</a:t>
            </a:r>
            <a:endParaRPr lang="ko-KR" altLang="en-US" sz="36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59832" y="2931790"/>
            <a:ext cx="1440160" cy="13006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71800" y="4189150"/>
            <a:ext cx="223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&lt;</a:t>
            </a:r>
            <a:r>
              <a:rPr lang="ko-KR" altLang="en-US" sz="1400" dirty="0" smtClean="0"/>
              <a:t>위치 측정용 </a:t>
            </a:r>
            <a:r>
              <a:rPr lang="en-US" altLang="ko-KR" sz="1400" dirty="0" smtClean="0"/>
              <a:t>Beacon&gt;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1547637"/>
            <a:ext cx="2664296" cy="3328369"/>
          </a:xfrm>
          <a:prstGeom prst="rect">
            <a:avLst/>
          </a:prstGeom>
          <a:ln w="1270">
            <a:solidFill>
              <a:schemeClr val="accent3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716016" y="1923678"/>
            <a:ext cx="3888432" cy="3139321"/>
          </a:xfrm>
          <a:prstGeom prst="rect">
            <a:avLst/>
          </a:prstGeom>
          <a:solidFill>
            <a:schemeClr val="accent3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if(</a:t>
            </a:r>
            <a:r>
              <a:rPr lang="en-US" altLang="ko-KR" sz="1100" dirty="0" err="1" smtClean="0"/>
              <a:t>isInside</a:t>
            </a:r>
            <a:r>
              <a:rPr lang="en-US" altLang="ko-KR" sz="1100" dirty="0" smtClean="0"/>
              <a:t>){</a:t>
            </a:r>
          </a:p>
          <a:p>
            <a:r>
              <a:rPr lang="en-US" altLang="ko-KR" sz="1100" dirty="0" smtClean="0"/>
              <a:t>   if((D0 != -1) &amp;&amp; (D0 &lt; 1.5)){</a:t>
            </a:r>
          </a:p>
          <a:p>
            <a:r>
              <a:rPr lang="en-US" altLang="ko-KR" sz="1100" dirty="0" smtClean="0"/>
              <a:t>      </a:t>
            </a:r>
            <a:r>
              <a:rPr lang="en-US" altLang="ko-KR" sz="1100" dirty="0" err="1" smtClean="0"/>
              <a:t>changeLocation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dotView,location,"Bath_Room</a:t>
            </a:r>
            <a:r>
              <a:rPr lang="en-US" altLang="ko-KR" sz="1100" dirty="0" smtClean="0"/>
              <a:t>");</a:t>
            </a:r>
          </a:p>
          <a:p>
            <a:r>
              <a:rPr lang="en-US" altLang="ko-KR" sz="1100" dirty="0" smtClean="0"/>
              <a:t>      </a:t>
            </a:r>
            <a:r>
              <a:rPr lang="en-US" altLang="ko-KR" sz="1100" dirty="0" err="1" smtClean="0"/>
              <a:t>t.send</a:t>
            </a:r>
            <a:r>
              <a:rPr lang="en-US" altLang="ko-KR" sz="1100" dirty="0" smtClean="0"/>
              <a:t>("</a:t>
            </a:r>
            <a:r>
              <a:rPr lang="en-US" altLang="ko-KR" sz="1100" dirty="0" err="1" smtClean="0"/>
              <a:t>bath_room</a:t>
            </a:r>
            <a:r>
              <a:rPr lang="en-US" altLang="ko-KR" sz="1100" dirty="0" smtClean="0"/>
              <a:t>");</a:t>
            </a:r>
          </a:p>
          <a:p>
            <a:r>
              <a:rPr lang="en-US" altLang="ko-KR" sz="1100" dirty="0" smtClean="0"/>
              <a:t>   }</a:t>
            </a:r>
          </a:p>
          <a:p>
            <a:r>
              <a:rPr lang="en-US" altLang="ko-KR" sz="1100" dirty="0" smtClean="0"/>
              <a:t>   else if((C9 != -1) &amp;&amp; (C9 &lt; 2.0)){</a:t>
            </a:r>
          </a:p>
          <a:p>
            <a:r>
              <a:rPr lang="en-US" altLang="ko-KR" sz="1100" dirty="0" smtClean="0"/>
              <a:t>      </a:t>
            </a:r>
            <a:r>
              <a:rPr lang="en-US" altLang="ko-KR" sz="1100" dirty="0" err="1" smtClean="0"/>
              <a:t>changeLocation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dotView,location,"Dining_Room</a:t>
            </a:r>
            <a:r>
              <a:rPr lang="en-US" altLang="ko-KR" sz="1100" dirty="0" smtClean="0"/>
              <a:t>");</a:t>
            </a:r>
          </a:p>
          <a:p>
            <a:r>
              <a:rPr lang="en-US" altLang="ko-KR" sz="1100" dirty="0" smtClean="0"/>
              <a:t>      </a:t>
            </a:r>
            <a:r>
              <a:rPr lang="en-US" altLang="ko-KR" sz="1100" dirty="0" err="1" smtClean="0"/>
              <a:t>t.send</a:t>
            </a:r>
            <a:r>
              <a:rPr lang="en-US" altLang="ko-KR" sz="1100" dirty="0" smtClean="0"/>
              <a:t>("</a:t>
            </a:r>
            <a:r>
              <a:rPr lang="en-US" altLang="ko-KR" sz="1100" dirty="0" err="1" smtClean="0"/>
              <a:t>dining_room</a:t>
            </a:r>
            <a:r>
              <a:rPr lang="en-US" altLang="ko-KR" sz="1100" dirty="0" smtClean="0"/>
              <a:t>");</a:t>
            </a:r>
          </a:p>
          <a:p>
            <a:r>
              <a:rPr lang="en-US" altLang="ko-KR" sz="1100" dirty="0" smtClean="0"/>
              <a:t>   }</a:t>
            </a:r>
          </a:p>
          <a:p>
            <a:r>
              <a:rPr lang="en-US" altLang="ko-KR" sz="1100" dirty="0" smtClean="0"/>
              <a:t>   else if((D5 != -1) &amp;&amp; (D5 &lt; 1.5)){</a:t>
            </a:r>
          </a:p>
          <a:p>
            <a:r>
              <a:rPr lang="en-US" altLang="ko-KR" sz="1100" dirty="0" smtClean="0"/>
              <a:t>      </a:t>
            </a:r>
            <a:r>
              <a:rPr lang="en-US" altLang="ko-KR" sz="1100" dirty="0" err="1" smtClean="0"/>
              <a:t>changeLocation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dotView,location,"Living_Room</a:t>
            </a:r>
            <a:r>
              <a:rPr lang="en-US" altLang="ko-KR" sz="1100" dirty="0" smtClean="0"/>
              <a:t>");</a:t>
            </a:r>
          </a:p>
          <a:p>
            <a:r>
              <a:rPr lang="en-US" altLang="ko-KR" sz="1100" dirty="0" smtClean="0"/>
              <a:t>      </a:t>
            </a:r>
            <a:r>
              <a:rPr lang="en-US" altLang="ko-KR" sz="1100" dirty="0" err="1" smtClean="0"/>
              <a:t>t.send</a:t>
            </a:r>
            <a:r>
              <a:rPr lang="en-US" altLang="ko-KR" sz="1100" dirty="0" smtClean="0"/>
              <a:t>("</a:t>
            </a:r>
            <a:r>
              <a:rPr lang="en-US" altLang="ko-KR" sz="1100" dirty="0" err="1" smtClean="0"/>
              <a:t>living_room</a:t>
            </a:r>
            <a:r>
              <a:rPr lang="en-US" altLang="ko-KR" sz="1100" dirty="0" smtClean="0"/>
              <a:t>");</a:t>
            </a:r>
          </a:p>
          <a:p>
            <a:r>
              <a:rPr lang="en-US" altLang="ko-KR" sz="1100" dirty="0" smtClean="0"/>
              <a:t>   }</a:t>
            </a:r>
          </a:p>
          <a:p>
            <a:r>
              <a:rPr lang="en-US" altLang="ko-KR" sz="1100" dirty="0" smtClean="0"/>
              <a:t>   else if((Pad != -1) &amp;&amp; (Pad &lt; 2.5)){</a:t>
            </a:r>
          </a:p>
          <a:p>
            <a:r>
              <a:rPr lang="en-US" altLang="ko-KR" sz="1100" dirty="0" smtClean="0"/>
              <a:t>      </a:t>
            </a:r>
            <a:r>
              <a:rPr lang="en-US" altLang="ko-KR" sz="1100" dirty="0" err="1" smtClean="0"/>
              <a:t>changeLocation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dotView,location,"Working_Room</a:t>
            </a:r>
            <a:r>
              <a:rPr lang="en-US" altLang="ko-KR" sz="1100" dirty="0" smtClean="0"/>
              <a:t>");</a:t>
            </a:r>
          </a:p>
          <a:p>
            <a:r>
              <a:rPr lang="en-US" altLang="ko-KR" sz="1100" dirty="0" smtClean="0"/>
              <a:t>      t .send("</a:t>
            </a:r>
            <a:r>
              <a:rPr lang="en-US" altLang="ko-KR" sz="1100" dirty="0" err="1" smtClean="0"/>
              <a:t>working_room</a:t>
            </a:r>
            <a:r>
              <a:rPr lang="en-US" altLang="ko-KR" sz="1100" dirty="0" smtClean="0"/>
              <a:t>");</a:t>
            </a:r>
          </a:p>
          <a:p>
            <a:r>
              <a:rPr lang="en-US" altLang="ko-KR" sz="1100" dirty="0" smtClean="0"/>
              <a:t>   }</a:t>
            </a:r>
          </a:p>
          <a:p>
            <a:r>
              <a:rPr lang="en-US" altLang="ko-KR" sz="1100" dirty="0" smtClean="0"/>
              <a:t>}</a:t>
            </a:r>
            <a:endParaRPr lang="ko-KR" altLang="en-US" sz="1100" dirty="0"/>
          </a:p>
        </p:txBody>
      </p:sp>
      <p:sp>
        <p:nvSpPr>
          <p:cNvPr id="4" name="타원 3"/>
          <p:cNvSpPr/>
          <p:nvPr/>
        </p:nvSpPr>
        <p:spPr>
          <a:xfrm>
            <a:off x="2267744" y="2732097"/>
            <a:ext cx="576064" cy="1996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C9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907704" y="4299942"/>
            <a:ext cx="576064" cy="1996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D5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79512" y="3380169"/>
            <a:ext cx="648072" cy="1996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Pad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39552" y="1923678"/>
            <a:ext cx="576064" cy="19969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FF0000"/>
                </a:solidFill>
              </a:rPr>
              <a:t>D0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243567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Yi Yong Sup\Desktop\Alexsandra-Meijer-in-Jessica-Lang’s-SPLENDID-ISOLATION-III.-Photo-by-Chris-Hardy.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55133"/>
            <a:ext cx="9144000" cy="60959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5138105"/>
          </a:xfrm>
          <a:prstGeom prst="rect">
            <a:avLst/>
          </a:prstGeom>
          <a:solidFill>
            <a:srgbClr val="3237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1520" y="195486"/>
            <a:ext cx="23727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36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3. </a:t>
            </a:r>
            <a:r>
              <a:rPr lang="ko-KR" altLang="en-US" sz="36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하드웨어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Cambria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00592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771550"/>
            <a:ext cx="1810281" cy="18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7704" y="1196961"/>
            <a:ext cx="1800000" cy="10867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1720" y="2653204"/>
            <a:ext cx="1800000" cy="107067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93185" y="4011910"/>
            <a:ext cx="1800000" cy="10811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3528" y="3791894"/>
            <a:ext cx="1800000" cy="10841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1520" y="33950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위치 </a:t>
            </a:r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635896" y="499604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위치 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51520" y="3426554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위치 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707904" y="366721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위치 </a:t>
            </a:r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195736" y="2274426"/>
            <a:ext cx="146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Main board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860032" y="2430636"/>
            <a:ext cx="44406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-</a:t>
            </a:r>
            <a:r>
              <a:rPr lang="ko-KR" altLang="en-US" sz="1600" dirty="0" err="1" smtClean="0"/>
              <a:t>지암에</a:t>
            </a:r>
            <a:r>
              <a:rPr lang="ko-KR" altLang="en-US" sz="1600" dirty="0" smtClean="0"/>
              <a:t> 온 측정자가 조도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온습도의</a:t>
            </a:r>
            <a:r>
              <a:rPr lang="ko-KR" altLang="en-US" sz="1600" dirty="0" smtClean="0"/>
              <a:t> 데이터를 </a:t>
            </a:r>
            <a:endParaRPr lang="en-US" altLang="ko-KR" sz="1600" dirty="0" smtClean="0"/>
          </a:p>
          <a:p>
            <a:r>
              <a:rPr lang="ko-KR" altLang="en-US" sz="1600" dirty="0" smtClean="0"/>
              <a:t>측정하기 시작한다</a:t>
            </a:r>
            <a:r>
              <a:rPr lang="en-US" altLang="ko-KR" sz="1600" dirty="0" smtClean="0"/>
              <a:t>. 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-</a:t>
            </a:r>
            <a:r>
              <a:rPr lang="ko-KR" altLang="en-US" sz="1600" dirty="0" smtClean="0"/>
              <a:t>하드웨어 구성은 </a:t>
            </a:r>
            <a:r>
              <a:rPr lang="en-US" altLang="ko-KR" sz="1600" dirty="0" smtClean="0"/>
              <a:t>LED</a:t>
            </a:r>
            <a:r>
              <a:rPr lang="ko-KR" altLang="en-US" sz="1600" dirty="0" smtClean="0"/>
              <a:t>와 스위치</a:t>
            </a:r>
            <a:endParaRPr lang="en-US" altLang="ko-KR" sz="1600" dirty="0" smtClean="0"/>
          </a:p>
          <a:p>
            <a:r>
              <a:rPr lang="ko-KR" altLang="en-US" sz="1600" dirty="0" smtClean="0"/>
              <a:t>조도센서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온습도</a:t>
            </a:r>
            <a:r>
              <a:rPr lang="ko-KR" altLang="en-US" sz="1600" dirty="0" smtClean="0"/>
              <a:t> 센서로 되어 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14643625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152400" y="3579862"/>
            <a:ext cx="4136210" cy="1277575"/>
          </a:xfrm>
          <a:prstGeom prst="roundRect">
            <a:avLst/>
          </a:prstGeom>
          <a:solidFill>
            <a:schemeClr val="accent3">
              <a:alpha val="3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288611" y="1916292"/>
            <a:ext cx="4855389" cy="3227208"/>
          </a:xfrm>
          <a:prstGeom prst="roundRect">
            <a:avLst/>
          </a:prstGeom>
          <a:solidFill>
            <a:schemeClr val="accent3">
              <a:alpha val="3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4416510" y="368926"/>
            <a:ext cx="4544888" cy="1419622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52400" y="236370"/>
            <a:ext cx="4264109" cy="3247372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25009" y="2471451"/>
            <a:ext cx="4182592" cy="252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5820" y="5147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 smtClean="0"/>
              <a:t>아두이노</a:t>
            </a:r>
            <a:endParaRPr lang="ko-KR" altLang="en-US" sz="3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36" y="677639"/>
            <a:ext cx="3898156" cy="234946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10950" y="185167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 smtClean="0"/>
              <a:t>라즈베리</a:t>
            </a:r>
            <a:endParaRPr lang="ko-KR" altLang="en-US" sz="3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598400" y="555526"/>
            <a:ext cx="4181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 Sensing</a:t>
            </a:r>
          </a:p>
          <a:p>
            <a:r>
              <a:rPr lang="en-US" altLang="ko-KR" dirty="0" smtClean="0"/>
              <a:t>	- ADC/</a:t>
            </a:r>
            <a:r>
              <a:rPr lang="ko-KR" altLang="en-US" dirty="0" smtClean="0"/>
              <a:t>조도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- UART/</a:t>
            </a:r>
            <a:r>
              <a:rPr lang="ko-KR" altLang="en-US" dirty="0" err="1" smtClean="0"/>
              <a:t>온습도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5536" y="3795886"/>
            <a:ext cx="3556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 Transfer Data to Server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-UART </a:t>
            </a:r>
            <a:r>
              <a:rPr lang="ko-KR" altLang="en-US" dirty="0" smtClean="0"/>
              <a:t>통신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-Socket </a:t>
            </a:r>
            <a:r>
              <a:rPr lang="ko-KR" altLang="en-US" dirty="0" smtClean="0"/>
              <a:t>통신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3923502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18801" y="-983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 smtClean="0"/>
              <a:t>아두이노</a:t>
            </a:r>
            <a:endParaRPr lang="ko-KR" altLang="en-US" sz="36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273895" y="331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 smtClean="0"/>
              <a:t>라즈베리</a:t>
            </a:r>
            <a:endParaRPr lang="ko-KR" altLang="en-US" sz="3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01723" y="617046"/>
            <a:ext cx="4181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아두이노를</a:t>
            </a:r>
            <a:r>
              <a:rPr lang="ko-KR" altLang="en-US" sz="1000" dirty="0" smtClean="0"/>
              <a:t> 통하여 각각의 센서 값을 받아온다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크게 파워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그라운드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신호선을</a:t>
            </a:r>
            <a:r>
              <a:rPr lang="ko-KR" altLang="en-US" sz="1000" dirty="0" smtClean="0"/>
              <a:t> 이용하여 데이터의 값을 측정한다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6047" y="617046"/>
            <a:ext cx="4129844" cy="4400411"/>
          </a:xfrm>
          <a:prstGeom prst="roundRect">
            <a:avLst/>
          </a:prstGeom>
          <a:solidFill>
            <a:schemeClr val="accent3">
              <a:alpha val="39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sz="half" idx="1"/>
          </p:nvPr>
        </p:nvSpPr>
        <p:spPr>
          <a:xfrm>
            <a:off x="341331" y="2581998"/>
            <a:ext cx="5040560" cy="2592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100" dirty="0"/>
              <a:t>// </a:t>
            </a:r>
            <a:r>
              <a:rPr lang="en-US" altLang="ko-KR" sz="1100" dirty="0" smtClean="0"/>
              <a:t>serial </a:t>
            </a:r>
            <a:r>
              <a:rPr lang="en-US" altLang="ko-KR" sz="1100" dirty="0"/>
              <a:t>data listener</a:t>
            </a:r>
          </a:p>
          <a:p>
            <a:pPr marL="0" indent="0">
              <a:buNone/>
            </a:pPr>
            <a:r>
              <a:rPr lang="en-US" altLang="ko-KR" sz="1100" dirty="0"/>
              <a:t>        </a:t>
            </a:r>
            <a:r>
              <a:rPr lang="en-US" altLang="ko-KR" sz="1100" dirty="0" err="1"/>
              <a:t>serial.addListener</a:t>
            </a:r>
            <a:r>
              <a:rPr lang="en-US" altLang="ko-KR" sz="1100" dirty="0"/>
              <a:t>(new </a:t>
            </a:r>
            <a:r>
              <a:rPr lang="en-US" altLang="ko-KR" sz="1100" dirty="0" err="1"/>
              <a:t>SerialDataListener</a:t>
            </a:r>
            <a:r>
              <a:rPr lang="en-US" altLang="ko-KR" sz="1100" dirty="0"/>
              <a:t>() {</a:t>
            </a:r>
          </a:p>
          <a:p>
            <a:pPr marL="0" indent="0">
              <a:buNone/>
            </a:pPr>
            <a:r>
              <a:rPr lang="en-US" altLang="ko-KR" sz="1100" dirty="0"/>
              <a:t>            @Override</a:t>
            </a:r>
          </a:p>
          <a:p>
            <a:pPr marL="0" indent="0">
              <a:buNone/>
            </a:pPr>
            <a:r>
              <a:rPr lang="en-US" altLang="ko-KR" sz="1100" dirty="0"/>
              <a:t>            public void </a:t>
            </a:r>
            <a:r>
              <a:rPr lang="en-US" altLang="ko-KR" sz="1100" dirty="0" err="1"/>
              <a:t>dataReceived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SerialDataEvent</a:t>
            </a:r>
            <a:r>
              <a:rPr lang="en-US" altLang="ko-KR" sz="1100" dirty="0"/>
              <a:t> </a:t>
            </a:r>
            <a:r>
              <a:rPr lang="en-US" altLang="ko-KR" sz="1100" dirty="0">
                <a:solidFill>
                  <a:schemeClr val="accent6">
                    <a:lumMod val="75000"/>
                  </a:schemeClr>
                </a:solidFill>
              </a:rPr>
              <a:t>event</a:t>
            </a:r>
            <a:r>
              <a:rPr lang="en-US" altLang="ko-KR" sz="1100" dirty="0"/>
              <a:t>)  </a:t>
            </a:r>
            <a:r>
              <a:rPr lang="en-US" altLang="ko-KR" sz="1100" dirty="0" smtClean="0"/>
              <a:t>       </a:t>
            </a:r>
          </a:p>
          <a:p>
            <a:pPr marL="0" indent="0">
              <a:buNone/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         {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           // </a:t>
            </a:r>
            <a:r>
              <a:rPr lang="en-US" altLang="ko-KR" sz="1100" dirty="0" smtClean="0"/>
              <a:t>console</a:t>
            </a:r>
            <a:r>
              <a:rPr lang="ko-KR" altLang="en-US" sz="1100" dirty="0" smtClean="0"/>
              <a:t>에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데이터 표시</a:t>
            </a:r>
            <a:r>
              <a:rPr lang="en-US" altLang="ko-KR" sz="1100" dirty="0" smtClean="0"/>
              <a:t>	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/>
              <a:t>                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</a:t>
            </a:r>
            <a:r>
              <a:rPr lang="en-US" altLang="ko-KR" sz="1100" dirty="0" err="1">
                <a:solidFill>
                  <a:schemeClr val="accent6">
                    <a:lumMod val="75000"/>
                  </a:schemeClr>
                </a:solidFill>
              </a:rPr>
              <a:t>event</a:t>
            </a:r>
            <a:r>
              <a:rPr lang="en-US" altLang="ko-KR" sz="1100" dirty="0" err="1"/>
              <a:t>.</a:t>
            </a:r>
            <a:r>
              <a:rPr lang="en-US" altLang="ko-KR" sz="1100" dirty="0" err="1">
                <a:solidFill>
                  <a:schemeClr val="accent3">
                    <a:lumMod val="75000"/>
                  </a:schemeClr>
                </a:solidFill>
              </a:rPr>
              <a:t>getData</a:t>
            </a:r>
            <a:r>
              <a:rPr lang="en-US" altLang="ko-KR" sz="1100" dirty="0">
                <a:solidFill>
                  <a:schemeClr val="accent3">
                    <a:lumMod val="75000"/>
                  </a:schemeClr>
                </a:solidFill>
              </a:rPr>
              <a:t>()</a:t>
            </a:r>
            <a:r>
              <a:rPr lang="en-US" altLang="ko-KR" sz="1100" dirty="0"/>
              <a:t>);</a:t>
            </a:r>
          </a:p>
          <a:p>
            <a:pPr marL="0" indent="0">
              <a:buNone/>
            </a:pPr>
            <a:r>
              <a:rPr lang="en-US" altLang="ko-KR" sz="1100" dirty="0"/>
              <a:t>            }            </a:t>
            </a:r>
          </a:p>
          <a:p>
            <a:pPr marL="0" indent="0">
              <a:buNone/>
            </a:pPr>
            <a:r>
              <a:rPr lang="en-US" altLang="ko-KR" sz="1100" dirty="0"/>
              <a:t>        });</a:t>
            </a:r>
            <a:endParaRPr lang="ko-KR" altLang="en-US" sz="1100" dirty="0"/>
          </a:p>
        </p:txBody>
      </p:sp>
      <p:sp>
        <p:nvSpPr>
          <p:cNvPr id="8" name="내용 개체 틀 3"/>
          <p:cNvSpPr txBox="1">
            <a:spLocks/>
          </p:cNvSpPr>
          <p:nvPr/>
        </p:nvSpPr>
        <p:spPr>
          <a:xfrm>
            <a:off x="235295" y="888429"/>
            <a:ext cx="4038600" cy="254555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 smtClean="0"/>
              <a:t>Raspberry PI</a:t>
            </a:r>
          </a:p>
          <a:p>
            <a:pPr lvl="1"/>
            <a:r>
              <a:rPr lang="en-US" altLang="ko-KR" sz="1500" dirty="0" smtClean="0"/>
              <a:t>Pi4J </a:t>
            </a:r>
            <a:r>
              <a:rPr lang="en-US" altLang="ko-KR" sz="1000" dirty="0" smtClean="0"/>
              <a:t>which is </a:t>
            </a:r>
            <a:r>
              <a:rPr lang="en-US" altLang="ko-KR" sz="1500" dirty="0" smtClean="0"/>
              <a:t>JAVA Library</a:t>
            </a:r>
          </a:p>
          <a:p>
            <a:pPr lvl="1"/>
            <a:r>
              <a:rPr lang="en-US" altLang="ko-KR" sz="1200" dirty="0" smtClean="0"/>
              <a:t>For</a:t>
            </a:r>
            <a:r>
              <a:rPr lang="en-US" altLang="ko-KR" sz="1500" dirty="0" smtClean="0"/>
              <a:t> Transfer </a:t>
            </a:r>
            <a:r>
              <a:rPr lang="en-US" altLang="ko-KR" sz="1200" dirty="0" smtClean="0"/>
              <a:t>to</a:t>
            </a:r>
            <a:r>
              <a:rPr lang="en-US" altLang="ko-KR" sz="1500" dirty="0" smtClean="0"/>
              <a:t> Server</a:t>
            </a:r>
            <a:br>
              <a:rPr lang="en-US" altLang="ko-KR" sz="1500" dirty="0" smtClean="0"/>
            </a:br>
            <a:r>
              <a:rPr lang="en-US" altLang="ko-KR" sz="1500" dirty="0" smtClean="0"/>
              <a:t>(Socket)</a:t>
            </a:r>
          </a:p>
          <a:p>
            <a:pPr lvl="1"/>
            <a:r>
              <a:rPr lang="en-US" altLang="ko-KR" sz="1500" dirty="0" smtClean="0"/>
              <a:t>Serial Communication</a:t>
            </a:r>
            <a:br>
              <a:rPr lang="en-US" altLang="ko-KR" sz="1500" dirty="0" smtClean="0"/>
            </a:br>
            <a:r>
              <a:rPr lang="en-US" altLang="ko-KR" sz="1500" dirty="0" smtClean="0"/>
              <a:t>(UART)</a:t>
            </a:r>
          </a:p>
          <a:p>
            <a:pPr marL="457200" lvl="1" indent="0">
              <a:buFont typeface="Arial" pitchFamily="34" charset="0"/>
              <a:buNone/>
            </a:pPr>
            <a:endParaRPr lang="en-US" altLang="ko-KR" sz="1500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601723" y="2581998"/>
            <a:ext cx="5040560" cy="259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100" dirty="0" smtClean="0"/>
              <a:t>//</a:t>
            </a:r>
            <a:r>
              <a:rPr lang="ko-KR" altLang="en-US" sz="1100" dirty="0" smtClean="0"/>
              <a:t>조도 값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sensorValue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= </a:t>
            </a:r>
            <a:r>
              <a:rPr lang="en-US" altLang="ko-KR" sz="1100" dirty="0" err="1"/>
              <a:t>analogRead</a:t>
            </a:r>
            <a:r>
              <a:rPr lang="en-US" altLang="ko-KR" sz="1100" dirty="0"/>
              <a:t>(A0</a:t>
            </a:r>
            <a:r>
              <a:rPr lang="en-US" altLang="ko-KR" sz="1100" dirty="0" smtClean="0"/>
              <a:t>);</a:t>
            </a:r>
          </a:p>
          <a:p>
            <a:pPr marL="0" indent="0">
              <a:buNone/>
            </a:pPr>
            <a:r>
              <a:rPr lang="en-US" altLang="ko-KR" sz="1100" dirty="0" smtClean="0"/>
              <a:t>//calibration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r>
              <a:rPr lang="en-US" altLang="ko-KR" sz="1100" dirty="0" smtClean="0"/>
              <a:t>	float </a:t>
            </a:r>
            <a:r>
              <a:rPr lang="en-US" altLang="ko-KR" sz="1100" dirty="0" err="1" smtClean="0"/>
              <a:t>light_value</a:t>
            </a:r>
            <a:r>
              <a:rPr lang="en-US" altLang="ko-KR" sz="1100" dirty="0"/>
              <a:t> =  </a:t>
            </a:r>
            <a:r>
              <a:rPr lang="en-US" altLang="ko-KR" sz="1100" dirty="0" err="1"/>
              <a:t>sensorValue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*</a:t>
            </a:r>
            <a:r>
              <a:rPr lang="en-US" altLang="ko-KR" sz="1100" i="1" dirty="0" smtClean="0"/>
              <a:t>/*</a:t>
            </a:r>
            <a:r>
              <a:rPr lang="en-US" altLang="ko-KR" sz="1100" i="1" dirty="0"/>
              <a:t>5.f*/</a:t>
            </a:r>
            <a:r>
              <a:rPr lang="en-US" altLang="ko-KR" sz="1100" dirty="0" smtClean="0"/>
              <a:t>3.3f;</a:t>
            </a:r>
          </a:p>
          <a:p>
            <a:pPr marL="0" indent="0">
              <a:buNone/>
            </a:pPr>
            <a:r>
              <a:rPr lang="en-US" altLang="ko-KR" sz="1100" dirty="0" smtClean="0"/>
              <a:t>//</a:t>
            </a:r>
            <a:r>
              <a:rPr lang="ko-KR" altLang="en-US" sz="1100" dirty="0" err="1" smtClean="0"/>
              <a:t>온습도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UART</a:t>
            </a:r>
            <a:r>
              <a:rPr lang="ko-KR" altLang="en-US" sz="1100" dirty="0" smtClean="0"/>
              <a:t>를 통한 바로 데이터 값 읽음</a:t>
            </a:r>
            <a:endParaRPr lang="en-US" altLang="ko-KR" sz="1100" dirty="0" smtClean="0"/>
          </a:p>
          <a:p>
            <a:pPr marL="0" indent="0">
              <a:buNone/>
            </a:pPr>
            <a:r>
              <a:rPr lang="en-US" altLang="ko-KR" sz="1100" dirty="0" smtClean="0"/>
              <a:t>	float </a:t>
            </a:r>
            <a:r>
              <a:rPr lang="en-US" altLang="ko-KR" sz="1100" dirty="0"/>
              <a:t>h = </a:t>
            </a:r>
            <a:r>
              <a:rPr lang="en-US" altLang="ko-KR" sz="1100" dirty="0" err="1"/>
              <a:t>dht.readHumidity</a:t>
            </a:r>
            <a:r>
              <a:rPr lang="en-US" altLang="ko-KR" sz="1100" dirty="0" smtClean="0"/>
              <a:t>();</a:t>
            </a:r>
          </a:p>
          <a:p>
            <a:pPr marL="0" indent="0">
              <a:buNone/>
            </a:pPr>
            <a:r>
              <a:rPr lang="en-US" altLang="ko-KR" sz="1100" dirty="0" smtClean="0"/>
              <a:t>	float </a:t>
            </a:r>
            <a:r>
              <a:rPr lang="en-US" altLang="ko-KR" sz="1100" dirty="0"/>
              <a:t>t = </a:t>
            </a:r>
            <a:r>
              <a:rPr lang="en-US" altLang="ko-KR" sz="1100" dirty="0" err="1"/>
              <a:t>dht.readTemperature</a:t>
            </a:r>
            <a:r>
              <a:rPr lang="en-US" altLang="ko-KR" sz="1100" dirty="0" smtClean="0"/>
              <a:t>();</a:t>
            </a:r>
          </a:p>
          <a:p>
            <a:pPr marL="0" indent="0">
              <a:buNone/>
            </a:pPr>
            <a:r>
              <a:rPr lang="en-US" altLang="ko-KR" sz="1100" dirty="0" smtClean="0"/>
              <a:t>// UART</a:t>
            </a:r>
            <a:r>
              <a:rPr lang="ko-KR" altLang="en-US" sz="1100" dirty="0" smtClean="0"/>
              <a:t>를 통해 </a:t>
            </a:r>
            <a:r>
              <a:rPr lang="en-US" altLang="ko-KR" sz="1100" dirty="0" smtClean="0"/>
              <a:t>RPI</a:t>
            </a:r>
            <a:r>
              <a:rPr lang="ko-KR" altLang="en-US" sz="1100" dirty="0" smtClean="0"/>
              <a:t>에 </a:t>
            </a:r>
            <a:r>
              <a:rPr lang="en-US" altLang="ko-KR" sz="1100" dirty="0" smtClean="0"/>
              <a:t>data</a:t>
            </a:r>
            <a:r>
              <a:rPr lang="ko-KR" altLang="en-US" sz="1100" dirty="0" smtClean="0"/>
              <a:t>전송</a:t>
            </a:r>
            <a:r>
              <a:rPr lang="en-US" altLang="ko-KR" sz="1100" dirty="0" smtClean="0"/>
              <a:t>	</a:t>
            </a:r>
            <a:endParaRPr lang="en-US" altLang="ko-KR" sz="1100" dirty="0"/>
          </a:p>
          <a:p>
            <a:pPr marL="0" indent="0">
              <a:buNone/>
            </a:pPr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mySerial.print</a:t>
            </a:r>
            <a:r>
              <a:rPr lang="en-US" altLang="ko-KR" sz="1100" dirty="0" smtClean="0"/>
              <a:t>(t</a:t>
            </a:r>
            <a:r>
              <a:rPr lang="en-US" altLang="ko-KR" sz="1100" dirty="0"/>
              <a:t>);</a:t>
            </a:r>
          </a:p>
          <a:p>
            <a:pPr marL="0" indent="0">
              <a:buNone/>
            </a:pPr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mySerial.print</a:t>
            </a:r>
            <a:r>
              <a:rPr lang="en-US" altLang="ko-KR" sz="1100" dirty="0" smtClean="0"/>
              <a:t>("/"); </a:t>
            </a:r>
          </a:p>
        </p:txBody>
      </p:sp>
      <p:sp>
        <p:nvSpPr>
          <p:cNvPr id="10" name="내용 개체 틀 3"/>
          <p:cNvSpPr txBox="1">
            <a:spLocks/>
          </p:cNvSpPr>
          <p:nvPr/>
        </p:nvSpPr>
        <p:spPr>
          <a:xfrm>
            <a:off x="4447635" y="907746"/>
            <a:ext cx="4038600" cy="2545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 smtClean="0"/>
              <a:t>Arduino</a:t>
            </a:r>
          </a:p>
          <a:p>
            <a:pPr lvl="1"/>
            <a:r>
              <a:rPr lang="en-US" altLang="ko-KR" sz="1500" dirty="0" smtClean="0"/>
              <a:t>AD converter </a:t>
            </a:r>
            <a:r>
              <a:rPr lang="en-US" altLang="ko-KR" sz="1100" dirty="0" smtClean="0"/>
              <a:t>using</a:t>
            </a:r>
            <a:r>
              <a:rPr lang="en-US" altLang="ko-KR" sz="1500" dirty="0" smtClean="0"/>
              <a:t> Sensor</a:t>
            </a:r>
          </a:p>
          <a:p>
            <a:pPr lvl="1"/>
            <a:r>
              <a:rPr lang="en-US" altLang="ko-KR" sz="1100" dirty="0" smtClean="0"/>
              <a:t>For using </a:t>
            </a:r>
            <a:r>
              <a:rPr lang="en-US" altLang="ko-KR" sz="1500" dirty="0" smtClean="0"/>
              <a:t>Extend GPIO</a:t>
            </a:r>
          </a:p>
          <a:p>
            <a:pPr lvl="1"/>
            <a:r>
              <a:rPr lang="en-US" altLang="ko-KR" sz="1500" dirty="0" smtClean="0"/>
              <a:t>Serial Communication</a:t>
            </a:r>
            <a:br>
              <a:rPr lang="en-US" altLang="ko-KR" sz="1500" dirty="0" smtClean="0"/>
            </a:br>
            <a:r>
              <a:rPr lang="en-US" altLang="ko-KR" sz="1500" dirty="0" smtClean="0"/>
              <a:t>(UART)</a:t>
            </a:r>
          </a:p>
          <a:p>
            <a:pPr marL="457200" lvl="1" indent="0">
              <a:buFont typeface="Arial" pitchFamily="34" charset="0"/>
              <a:buNone/>
            </a:pPr>
            <a:endParaRPr lang="en-US" altLang="ko-KR" sz="15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307541" y="627534"/>
            <a:ext cx="4441904" cy="4423580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132355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i Yong Sup\Desktop\changdeokgung_palace_seou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55651" y="833682"/>
            <a:ext cx="4620805" cy="3466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179512" y="4922661"/>
            <a:ext cx="864096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51520" y="195486"/>
            <a:ext cx="15039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4</a:t>
            </a:r>
            <a:r>
              <a:rPr lang="en-US" altLang="ko-KR" sz="360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. </a:t>
            </a:r>
            <a:r>
              <a:rPr lang="ko-KR" altLang="en-US" sz="36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시연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Cambria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601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Yi Yong Sup\Desktop\zen_tao_stones_wallpaper_balance_pea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79512" y="4922661"/>
            <a:ext cx="864096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51520" y="195486"/>
            <a:ext cx="24737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5. </a:t>
            </a:r>
            <a:r>
              <a:rPr lang="ko-KR" altLang="en-US" sz="36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향후 계획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Cambria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972120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Yi Yong Sup\Desktop\england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5138105"/>
          </a:xfrm>
          <a:prstGeom prst="rect">
            <a:avLst/>
          </a:prstGeom>
          <a:solidFill>
            <a:srgbClr val="32373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899592" y="339502"/>
            <a:ext cx="6783266" cy="4106987"/>
            <a:chOff x="3556631" y="2313409"/>
            <a:chExt cx="6783266" cy="4106987"/>
          </a:xfrm>
        </p:grpSpPr>
        <p:sp>
          <p:nvSpPr>
            <p:cNvPr id="2" name="직사각형 1"/>
            <p:cNvSpPr/>
            <p:nvPr/>
          </p:nvSpPr>
          <p:spPr>
            <a:xfrm>
              <a:off x="3630877" y="2313409"/>
              <a:ext cx="14847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600" dirty="0" smtClean="0">
                  <a:solidFill>
                    <a:srgbClr val="C8AA8C">
                      <a:alpha val="85000"/>
                    </a:srgbClr>
                  </a:solidFill>
                  <a:latin typeface="Cambria" pitchFamily="18" charset="0"/>
                </a:rPr>
                <a:t>INDEX</a:t>
              </a:r>
              <a:endParaRPr lang="en-US" altLang="ko-KR" sz="3600" dirty="0">
                <a:solidFill>
                  <a:srgbClr val="C8AA8C">
                    <a:alpha val="85000"/>
                  </a:srgbClr>
                </a:solidFill>
                <a:latin typeface="Cambria" pitchFamily="18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556631" y="4019739"/>
              <a:ext cx="6783266" cy="2400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000" dirty="0" smtClean="0">
                  <a:solidFill>
                    <a:schemeClr val="bg1">
                      <a:lumMod val="85000"/>
                    </a:schemeClr>
                  </a:solidFill>
                  <a:latin typeface="Cambria" pitchFamily="18" charset="0"/>
                </a:rPr>
                <a:t>1. </a:t>
              </a:r>
              <a:r>
                <a:rPr lang="ko-KR" altLang="en-US" sz="3000" dirty="0" smtClean="0">
                  <a:solidFill>
                    <a:schemeClr val="bg1">
                      <a:lumMod val="85000"/>
                    </a:schemeClr>
                  </a:solidFill>
                  <a:latin typeface="Cambria" pitchFamily="18" charset="0"/>
                </a:rPr>
                <a:t>전체 </a:t>
              </a:r>
              <a:r>
                <a:rPr lang="ko-KR" altLang="en-US" sz="3000" dirty="0" err="1" smtClean="0">
                  <a:solidFill>
                    <a:schemeClr val="bg1">
                      <a:lumMod val="85000"/>
                    </a:schemeClr>
                  </a:solidFill>
                  <a:latin typeface="Cambria" pitchFamily="18" charset="0"/>
                </a:rPr>
                <a:t>로드맵</a:t>
              </a:r>
              <a:endParaRPr lang="en-US" altLang="ko-KR" sz="3000" dirty="0" smtClean="0">
                <a:solidFill>
                  <a:schemeClr val="bg1">
                    <a:lumMod val="85000"/>
                  </a:schemeClr>
                </a:solidFill>
                <a:latin typeface="Cambria" pitchFamily="18" charset="0"/>
              </a:endParaRPr>
            </a:p>
            <a:p>
              <a:pPr algn="ctr"/>
              <a:r>
                <a:rPr lang="en-US" altLang="ko-KR" sz="3000" dirty="0" smtClean="0">
                  <a:solidFill>
                    <a:schemeClr val="bg1">
                      <a:lumMod val="85000"/>
                    </a:schemeClr>
                  </a:solidFill>
                  <a:latin typeface="Cambria" pitchFamily="18" charset="0"/>
                </a:rPr>
                <a:t>2. </a:t>
              </a:r>
              <a:r>
                <a:rPr lang="ko-KR" altLang="en-US" sz="3000" dirty="0" smtClean="0">
                  <a:solidFill>
                    <a:schemeClr val="bg1">
                      <a:lumMod val="85000"/>
                    </a:schemeClr>
                  </a:solidFill>
                  <a:latin typeface="Cambria" pitchFamily="18" charset="0"/>
                </a:rPr>
                <a:t>소프트웨어</a:t>
              </a:r>
              <a:endParaRPr lang="en-US" altLang="ko-KR" sz="3000" dirty="0">
                <a:solidFill>
                  <a:schemeClr val="bg1">
                    <a:lumMod val="85000"/>
                  </a:schemeClr>
                </a:solidFill>
                <a:latin typeface="Cambria" pitchFamily="18" charset="0"/>
              </a:endParaRPr>
            </a:p>
            <a:p>
              <a:pPr algn="ctr"/>
              <a:r>
                <a:rPr lang="en-US" altLang="ko-KR" sz="3000" dirty="0" smtClean="0">
                  <a:solidFill>
                    <a:schemeClr val="bg1">
                      <a:lumMod val="85000"/>
                    </a:schemeClr>
                  </a:solidFill>
                  <a:latin typeface="Cambria" pitchFamily="18" charset="0"/>
                </a:rPr>
                <a:t>3. </a:t>
              </a:r>
              <a:r>
                <a:rPr lang="ko-KR" altLang="en-US" sz="3000" dirty="0" smtClean="0">
                  <a:solidFill>
                    <a:schemeClr val="bg1">
                      <a:lumMod val="85000"/>
                    </a:schemeClr>
                  </a:solidFill>
                  <a:latin typeface="Cambria" pitchFamily="18" charset="0"/>
                </a:rPr>
                <a:t>하드웨어</a:t>
              </a:r>
              <a:endParaRPr lang="en-US" altLang="ko-KR" sz="3000" dirty="0" smtClean="0">
                <a:solidFill>
                  <a:schemeClr val="bg1">
                    <a:lumMod val="85000"/>
                  </a:schemeClr>
                </a:solidFill>
                <a:latin typeface="Cambria" pitchFamily="18" charset="0"/>
              </a:endParaRPr>
            </a:p>
            <a:p>
              <a:pPr algn="ctr"/>
              <a:r>
                <a:rPr lang="en-US" altLang="ko-KR" sz="3000" dirty="0" smtClean="0">
                  <a:solidFill>
                    <a:schemeClr val="bg1">
                      <a:lumMod val="85000"/>
                    </a:schemeClr>
                  </a:solidFill>
                  <a:latin typeface="Cambria" pitchFamily="18" charset="0"/>
                </a:rPr>
                <a:t>4. </a:t>
              </a:r>
              <a:r>
                <a:rPr lang="ko-KR" altLang="en-US" sz="3000" dirty="0" smtClean="0">
                  <a:solidFill>
                    <a:schemeClr val="bg1">
                      <a:lumMod val="85000"/>
                    </a:schemeClr>
                  </a:solidFill>
                  <a:latin typeface="Cambria" pitchFamily="18" charset="0"/>
                </a:rPr>
                <a:t>시연</a:t>
              </a:r>
              <a:endParaRPr lang="en-US" altLang="ko-KR" sz="3000" dirty="0" smtClean="0">
                <a:solidFill>
                  <a:schemeClr val="bg1">
                    <a:lumMod val="85000"/>
                  </a:schemeClr>
                </a:solidFill>
                <a:latin typeface="Cambria" pitchFamily="18" charset="0"/>
              </a:endParaRPr>
            </a:p>
            <a:p>
              <a:pPr algn="ctr"/>
              <a:r>
                <a:rPr lang="en-US" altLang="ko-KR" sz="3000" dirty="0" smtClean="0">
                  <a:solidFill>
                    <a:schemeClr val="bg1">
                      <a:lumMod val="85000"/>
                    </a:schemeClr>
                  </a:solidFill>
                  <a:latin typeface="Cambria" pitchFamily="18" charset="0"/>
                </a:rPr>
                <a:t>5. </a:t>
              </a:r>
              <a:r>
                <a:rPr lang="ko-KR" altLang="en-US" sz="3000" dirty="0" smtClean="0">
                  <a:solidFill>
                    <a:schemeClr val="bg1">
                      <a:lumMod val="85000"/>
                    </a:schemeClr>
                  </a:solidFill>
                  <a:latin typeface="Cambria" pitchFamily="18" charset="0"/>
                </a:rPr>
                <a:t>향후 계획</a:t>
              </a:r>
              <a:endParaRPr lang="ko-KR" altLang="en-US" sz="3000" dirty="0">
                <a:solidFill>
                  <a:schemeClr val="bg1">
                    <a:lumMod val="85000"/>
                  </a:schemeClr>
                </a:solidFill>
                <a:latin typeface="Cambria" pitchFamily="18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9501579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Yi Yong Sup\Desktop\six_hours_to_happy_hour-wallpaper-1920x108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44" r="1344" b="2688"/>
          <a:stretch/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5395"/>
            <a:ext cx="9144000" cy="5138105"/>
          </a:xfrm>
          <a:prstGeom prst="rect">
            <a:avLst/>
          </a:prstGeom>
          <a:solidFill>
            <a:srgbClr val="32373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331640" y="213494"/>
          <a:ext cx="64087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2277"/>
                <a:gridCol w="362643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기간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하드웨어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alpha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2"/>
                          </a:solidFill>
                        </a:rPr>
                        <a:t>7/10 ~ 7/15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2"/>
                          </a:solidFill>
                        </a:rPr>
                        <a:t>추가 조도</a:t>
                      </a:r>
                      <a:r>
                        <a:rPr lang="en-US" altLang="ko-KR" dirty="0" smtClean="0">
                          <a:solidFill>
                            <a:schemeClr val="bg2"/>
                          </a:solidFill>
                        </a:rPr>
                        <a:t>,</a:t>
                      </a:r>
                      <a:r>
                        <a:rPr lang="en-US" altLang="ko-KR" baseline="0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bg2"/>
                          </a:solidFill>
                        </a:rPr>
                        <a:t>온도</a:t>
                      </a:r>
                      <a:r>
                        <a:rPr lang="en-US" altLang="ko-KR" baseline="0" dirty="0" smtClean="0">
                          <a:solidFill>
                            <a:schemeClr val="bg2"/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bg2"/>
                          </a:solidFill>
                        </a:rPr>
                        <a:t>습도 센서 설치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2"/>
                          </a:solidFill>
                        </a:rPr>
                        <a:t>7/16 ~ 7/22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2"/>
                          </a:solidFill>
                        </a:rPr>
                        <a:t>압력센서 설치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2"/>
                          </a:solidFill>
                        </a:rPr>
                        <a:t>7/23 ~ 7/28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2"/>
                          </a:solidFill>
                        </a:rPr>
                        <a:t>체온</a:t>
                      </a:r>
                      <a:r>
                        <a:rPr lang="en-US" altLang="ko-KR" dirty="0" smtClean="0">
                          <a:solidFill>
                            <a:schemeClr val="bg2"/>
                          </a:solidFill>
                        </a:rPr>
                        <a:t>, </a:t>
                      </a:r>
                      <a:r>
                        <a:rPr lang="ko-KR" altLang="en-US" dirty="0" err="1" smtClean="0">
                          <a:solidFill>
                            <a:schemeClr val="bg2"/>
                          </a:solidFill>
                        </a:rPr>
                        <a:t>심박수</a:t>
                      </a:r>
                      <a:r>
                        <a:rPr lang="ko-KR" altLang="en-US" dirty="0" smtClean="0">
                          <a:solidFill>
                            <a:schemeClr val="bg2"/>
                          </a:solidFill>
                        </a:rPr>
                        <a:t> 센서 설치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2"/>
                          </a:solidFill>
                        </a:rPr>
                        <a:t>7/29 ~ 7/30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solidFill>
                            <a:schemeClr val="bg2"/>
                          </a:solidFill>
                        </a:rPr>
                        <a:t>노이즈</a:t>
                      </a:r>
                      <a:r>
                        <a:rPr lang="ko-KR" altLang="en-US" dirty="0" smtClean="0">
                          <a:solidFill>
                            <a:schemeClr val="bg2"/>
                          </a:solidFill>
                        </a:rPr>
                        <a:t> 제거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331640" y="2355726"/>
          <a:ext cx="64087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/>
                <a:gridCol w="410445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기간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소프트웨어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alpha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2"/>
                          </a:solidFill>
                        </a:rPr>
                        <a:t>7/10 ~ 7/15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>
                          <a:solidFill>
                            <a:schemeClr val="bg2"/>
                          </a:solidFill>
                        </a:rPr>
                        <a:t>비콘</a:t>
                      </a:r>
                      <a:r>
                        <a:rPr lang="ko-KR" altLang="en-US" baseline="0" dirty="0" smtClean="0">
                          <a:solidFill>
                            <a:schemeClr val="bg2"/>
                          </a:solidFill>
                        </a:rPr>
                        <a:t> 거리 값 조율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2"/>
                          </a:solidFill>
                        </a:rPr>
                        <a:t>7/16 ~ 7/22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2"/>
                          </a:solidFill>
                        </a:rPr>
                        <a:t>Appliance Data</a:t>
                      </a:r>
                      <a:r>
                        <a:rPr lang="en-US" altLang="ko-KR" baseline="0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bg2"/>
                          </a:solidFill>
                        </a:rPr>
                        <a:t>전송 부분 코딩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2"/>
                          </a:solidFill>
                        </a:rPr>
                        <a:t>7/23 ~ 7/28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bg2"/>
                          </a:solidFill>
                        </a:rPr>
                        <a:t>체온</a:t>
                      </a:r>
                      <a:r>
                        <a:rPr lang="en-US" altLang="ko-KR" dirty="0" smtClean="0">
                          <a:solidFill>
                            <a:schemeClr val="bg2"/>
                          </a:solidFill>
                        </a:rPr>
                        <a:t>, </a:t>
                      </a:r>
                      <a:r>
                        <a:rPr lang="ko-KR" altLang="en-US" dirty="0" err="1" smtClean="0">
                          <a:solidFill>
                            <a:schemeClr val="bg2"/>
                          </a:solidFill>
                        </a:rPr>
                        <a:t>심박수</a:t>
                      </a:r>
                      <a:r>
                        <a:rPr lang="ko-KR" altLang="en-US" dirty="0" smtClean="0">
                          <a:solidFill>
                            <a:schemeClr val="bg2"/>
                          </a:solidFill>
                        </a:rPr>
                        <a:t> 값 소프트웨어적 </a:t>
                      </a:r>
                      <a:r>
                        <a:rPr lang="ko-KR" altLang="en-US" dirty="0" err="1" smtClean="0">
                          <a:solidFill>
                            <a:schemeClr val="bg2"/>
                          </a:solidFill>
                        </a:rPr>
                        <a:t>필터링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2"/>
                          </a:solidFill>
                        </a:rPr>
                        <a:t>7/29 ~ 7/30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2"/>
                          </a:solidFill>
                        </a:rPr>
                        <a:t>DATA</a:t>
                      </a:r>
                      <a:r>
                        <a:rPr lang="en-US" altLang="ko-KR" baseline="0" dirty="0" smtClean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bg2"/>
                          </a:solidFill>
                        </a:rPr>
                        <a:t>시각화</a:t>
                      </a:r>
                      <a:r>
                        <a:rPr lang="en-US" altLang="ko-KR" baseline="0" dirty="0" smtClean="0">
                          <a:solidFill>
                            <a:schemeClr val="bg2"/>
                          </a:solidFill>
                        </a:rPr>
                        <a:t>, </a:t>
                      </a:r>
                      <a:r>
                        <a:rPr lang="ko-KR" altLang="en-US" baseline="0" dirty="0" err="1" smtClean="0">
                          <a:solidFill>
                            <a:schemeClr val="bg2"/>
                          </a:solidFill>
                        </a:rPr>
                        <a:t>비콘</a:t>
                      </a:r>
                      <a:r>
                        <a:rPr lang="en-US" altLang="ko-KR" baseline="0" dirty="0" smtClean="0">
                          <a:solidFill>
                            <a:schemeClr val="bg2"/>
                          </a:solidFill>
                        </a:rPr>
                        <a:t>App</a:t>
                      </a:r>
                      <a:r>
                        <a:rPr lang="ko-KR" altLang="en-US" baseline="0" dirty="0" smtClean="0">
                          <a:solidFill>
                            <a:schemeClr val="bg2"/>
                          </a:solidFill>
                        </a:rPr>
                        <a:t>을 대체 시도</a:t>
                      </a:r>
                      <a:endParaRPr lang="ko-KR" altLang="en-US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accent1">
                        <a:alpha val="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331640" y="4299942"/>
            <a:ext cx="61718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solidFill>
                  <a:schemeClr val="bg1">
                    <a:lumMod val="75000"/>
                  </a:schemeClr>
                </a:solidFill>
                <a:latin typeface="Cambria" pitchFamily="18" charset="0"/>
                <a:ea typeface="나눔고딕" pitchFamily="50" charset="-127"/>
              </a:rPr>
              <a:t>-7/10 </a:t>
            </a:r>
            <a:r>
              <a:rPr lang="ko-KR" altLang="en-US" sz="3600" dirty="0" smtClean="0">
                <a:solidFill>
                  <a:schemeClr val="bg1">
                    <a:lumMod val="75000"/>
                  </a:schemeClr>
                </a:solidFill>
                <a:latin typeface="Cambria" pitchFamily="18" charset="0"/>
                <a:ea typeface="나눔고딕" pitchFamily="50" charset="-127"/>
              </a:rPr>
              <a:t>부터 실험진행</a:t>
            </a:r>
            <a:r>
              <a:rPr lang="en-US" altLang="ko-KR" sz="3600" dirty="0" smtClean="0">
                <a:solidFill>
                  <a:schemeClr val="bg1">
                    <a:lumMod val="75000"/>
                  </a:schemeClr>
                </a:solidFill>
                <a:latin typeface="Cambria" pitchFamily="18" charset="0"/>
                <a:ea typeface="나눔고딕" pitchFamily="50" charset="-127"/>
              </a:rPr>
              <a:t>, </a:t>
            </a:r>
            <a:r>
              <a:rPr lang="ko-KR" altLang="en-US" sz="3600" dirty="0" smtClean="0">
                <a:solidFill>
                  <a:schemeClr val="bg1">
                    <a:lumMod val="75000"/>
                  </a:schemeClr>
                </a:solidFill>
                <a:latin typeface="Cambria" pitchFamily="18" charset="0"/>
                <a:ea typeface="나눔고딕" pitchFamily="50" charset="-127"/>
              </a:rPr>
              <a:t>패턴분석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Cambria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972120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46348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ko-KR" sz="3600" b="1" dirty="0" smtClean="0"/>
              <a:t>DATA </a:t>
            </a:r>
            <a:r>
              <a:rPr lang="ko-KR" altLang="en-US" sz="3600" b="1" dirty="0" smtClean="0"/>
              <a:t>시각화</a:t>
            </a:r>
            <a:endParaRPr lang="ko-KR" altLang="en-US" sz="3600" b="1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20537402"/>
              </p:ext>
            </p:extLst>
          </p:nvPr>
        </p:nvGraphicFramePr>
        <p:xfrm>
          <a:off x="179512" y="1491630"/>
          <a:ext cx="2602632" cy="3102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205508587"/>
              </p:ext>
            </p:extLst>
          </p:nvPr>
        </p:nvGraphicFramePr>
        <p:xfrm>
          <a:off x="2987824" y="1491630"/>
          <a:ext cx="2808312" cy="3102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차트 8"/>
          <p:cNvGraphicFramePr/>
          <p:nvPr>
            <p:extLst>
              <p:ext uri="{D42A27DB-BD31-4B8C-83A1-F6EECF244321}">
                <p14:modId xmlns="" xmlns:p14="http://schemas.microsoft.com/office/powerpoint/2010/main" val="3243131283"/>
              </p:ext>
            </p:extLst>
          </p:nvPr>
        </p:nvGraphicFramePr>
        <p:xfrm>
          <a:off x="6084168" y="1491630"/>
          <a:ext cx="2707995" cy="3096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="" xmlns:p14="http://schemas.microsoft.com/office/powerpoint/2010/main" val="181623359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Yi Yong Sup\Desktop\12MX3U4432P-51302.jpg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" y="-33238"/>
            <a:ext cx="9140217" cy="57126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51520" y="195486"/>
            <a:ext cx="2376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mbria" pitchFamily="18" charset="0"/>
                <a:ea typeface="나눔고딕" pitchFamily="50" charset="-127"/>
              </a:rPr>
              <a:t>Any Questions?</a:t>
            </a:r>
            <a:endParaRPr lang="ko-KR" altLang="en-US" sz="3600" b="1" dirty="0">
              <a:solidFill>
                <a:schemeClr val="tx2">
                  <a:lumMod val="60000"/>
                  <a:lumOff val="40000"/>
                </a:schemeClr>
              </a:solidFill>
              <a:latin typeface="Cambria" pitchFamily="18" charset="0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28184" y="4349189"/>
            <a:ext cx="19442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mbria" pitchFamily="18" charset="0"/>
                <a:ea typeface="나눔고딕" pitchFamily="50" charset="-127"/>
              </a:rPr>
              <a:t>END</a:t>
            </a:r>
            <a:endParaRPr lang="ko-KR" altLang="en-US" sz="4000" b="1" dirty="0">
              <a:solidFill>
                <a:schemeClr val="tx2">
                  <a:lumMod val="60000"/>
                  <a:lumOff val="40000"/>
                </a:schemeClr>
              </a:solidFill>
              <a:latin typeface="Cambria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01137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Yi Yong Sup\Desktop\seoul_south_korea-wide.jpg"/>
          <p:cNvPicPr>
            <a:picLocks noChangeAspect="1" noChangeArrowheads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659" b="3341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51520" y="195486"/>
            <a:ext cx="21403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3600" dirty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1</a:t>
            </a:r>
            <a:r>
              <a:rPr lang="en-US" altLang="ko" sz="36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. </a:t>
            </a:r>
            <a:r>
              <a:rPr lang="ko-KR" altLang="en-US" sz="36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로드 </a:t>
            </a:r>
            <a:r>
              <a:rPr lang="ko-KR" altLang="en-US" sz="3600" dirty="0" err="1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맵</a:t>
            </a:r>
            <a:r>
              <a:rPr lang="en-US" altLang="ko-KR" sz="36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 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Cambria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71033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39552" y="195486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기존 요약도</a:t>
            </a:r>
            <a:endParaRPr lang="ko-KR" altLang="en-US" sz="3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3475" y="747712"/>
            <a:ext cx="6877050" cy="36480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4584" y="782795"/>
            <a:ext cx="6741792" cy="358915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102031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39552" y="195486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현재 요약도</a:t>
            </a:r>
            <a:endParaRPr lang="ko-KR" altLang="en-US" sz="36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3475" y="747712"/>
            <a:ext cx="6877050" cy="36480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00031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55526"/>
            <a:ext cx="8260824" cy="4320480"/>
          </a:xfrm>
        </p:spPr>
      </p:pic>
      <p:sp>
        <p:nvSpPr>
          <p:cNvPr id="5" name="TextBox 4"/>
          <p:cNvSpPr txBox="1"/>
          <p:nvPr/>
        </p:nvSpPr>
        <p:spPr>
          <a:xfrm>
            <a:off x="539552" y="195486"/>
            <a:ext cx="4221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기존 </a:t>
            </a:r>
            <a:r>
              <a:rPr lang="en-US" altLang="ko-KR" sz="3600" b="1" dirty="0" smtClean="0"/>
              <a:t>Concept Map</a:t>
            </a:r>
            <a:endParaRPr lang="ko-KR" altLang="en-US" sz="3600" b="1" dirty="0"/>
          </a:p>
        </p:txBody>
      </p:sp>
    </p:spTree>
    <p:extLst>
      <p:ext uri="{BB962C8B-B14F-4D97-AF65-F5344CB8AC3E}">
        <p14:creationId xmlns="" xmlns:p14="http://schemas.microsoft.com/office/powerpoint/2010/main" val="13046136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555526"/>
            <a:ext cx="8260824" cy="43204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552" y="195486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현재 구현 부분</a:t>
            </a:r>
            <a:endParaRPr lang="ko-KR" altLang="en-US" sz="3600" b="1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1115616" y="4033396"/>
            <a:ext cx="6912768" cy="504056"/>
          </a:xfrm>
          <a:prstGeom prst="roundRect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21348" y="4321428"/>
            <a:ext cx="1800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H</a:t>
            </a:r>
            <a:r>
              <a:rPr lang="ko-KR" altLang="en-US" sz="1600" dirty="0" smtClean="0"/>
              <a:t>ome </a:t>
            </a:r>
            <a:r>
              <a:rPr lang="ko-KR" altLang="en-US" sz="1600" dirty="0"/>
              <a:t>appliance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75856" y="4342914"/>
            <a:ext cx="1028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L</a:t>
            </a:r>
            <a:r>
              <a:rPr lang="en-US" altLang="ko-KR" sz="1600" dirty="0" smtClean="0"/>
              <a:t>ocation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4716016" y="4357265"/>
            <a:ext cx="13138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User status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6282492" y="4393436"/>
            <a:ext cx="13858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Environment</a:t>
            </a:r>
            <a:endParaRPr lang="ko-KR" altLang="en-US" sz="1600" dirty="0"/>
          </a:p>
        </p:txBody>
      </p:sp>
    </p:spTree>
    <p:extLst>
      <p:ext uri="{BB962C8B-B14F-4D97-AF65-F5344CB8AC3E}">
        <p14:creationId xmlns="" xmlns:p14="http://schemas.microsoft.com/office/powerpoint/2010/main" val="29228703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7779" y="2668494"/>
            <a:ext cx="998839" cy="142601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280" y="1192097"/>
            <a:ext cx="519562" cy="39436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8059" y="993416"/>
            <a:ext cx="793920" cy="60973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37387" y="905144"/>
            <a:ext cx="550554" cy="68210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526512" y="1586463"/>
            <a:ext cx="1152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에어컨 </a:t>
            </a:r>
            <a:r>
              <a:rPr lang="en-US" altLang="ko-KR" sz="1100" dirty="0" smtClean="0"/>
              <a:t>On/Off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35496" y="1586463"/>
            <a:ext cx="1266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LED1~4 On/Off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1374384" y="1586463"/>
            <a:ext cx="8871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TV On/Off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4172599" y="4000926"/>
            <a:ext cx="12634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err="1" smtClean="0"/>
              <a:t>라즈베리파이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pic>
        <p:nvPicPr>
          <p:cNvPr id="1026" name="Picture 2" descr="https://encrypted-tbn3.gstatic.com/images?q=tbn:ANd9GcSniFg3ZVnoC5brvLBJXAT4KCq8S4Av38iJ9xl8HWh9f9VTYQV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316" y="980380"/>
            <a:ext cx="739158" cy="635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685975" y="1603319"/>
            <a:ext cx="1216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Desktop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On/Off</a:t>
            </a:r>
            <a:endParaRPr lang="ko-KR" altLang="en-US" sz="1100" dirty="0"/>
          </a:p>
        </p:txBody>
      </p:sp>
      <p:cxnSp>
        <p:nvCxnSpPr>
          <p:cNvPr id="1025" name="꺾인 연결선 1024"/>
          <p:cNvCxnSpPr>
            <a:stCxn id="22" idx="2"/>
            <a:endCxn id="1038" idx="0"/>
          </p:cNvCxnSpPr>
          <p:nvPr/>
        </p:nvCxnSpPr>
        <p:spPr>
          <a:xfrm rot="16200000" flipH="1">
            <a:off x="1450273" y="1066735"/>
            <a:ext cx="641331" cy="22040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1" name="꺾인 연결선 1030"/>
          <p:cNvCxnSpPr>
            <a:stCxn id="24" idx="2"/>
            <a:endCxn id="1038" idx="0"/>
          </p:cNvCxnSpPr>
          <p:nvPr/>
        </p:nvCxnSpPr>
        <p:spPr>
          <a:xfrm rot="16200000" flipH="1">
            <a:off x="2024785" y="1641247"/>
            <a:ext cx="641331" cy="10549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3" name="꺾인 연결선 1032"/>
          <p:cNvCxnSpPr>
            <a:stCxn id="21" idx="2"/>
            <a:endCxn id="1038" idx="0"/>
          </p:cNvCxnSpPr>
          <p:nvPr/>
        </p:nvCxnSpPr>
        <p:spPr>
          <a:xfrm rot="5400000">
            <a:off x="2667094" y="2053921"/>
            <a:ext cx="641331" cy="2296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8" name="Picture 4" descr="http://www.robon.co.kr/rankup_module/rankup_board/attach/edu03/thumb_13448923644054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861" y="2489404"/>
            <a:ext cx="770159" cy="5052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80" y="560781"/>
            <a:ext cx="1251912" cy="641397"/>
          </a:xfrm>
          <a:prstGeom prst="rect">
            <a:avLst/>
          </a:prstGeom>
        </p:spPr>
      </p:pic>
      <p:sp>
        <p:nvSpPr>
          <p:cNvPr id="61" name="원통 60"/>
          <p:cNvSpPr/>
          <p:nvPr/>
        </p:nvSpPr>
        <p:spPr>
          <a:xfrm>
            <a:off x="7621572" y="2839424"/>
            <a:ext cx="1214236" cy="1567127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 smtClean="0"/>
          </a:p>
          <a:p>
            <a:pPr algn="ctr"/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 smtClean="0"/>
          </a:p>
          <a:p>
            <a:pPr algn="ctr"/>
            <a:r>
              <a:rPr lang="en-US" altLang="ko-KR" sz="1100" dirty="0" smtClean="0"/>
              <a:t>MySQL</a:t>
            </a:r>
          </a:p>
          <a:p>
            <a:pPr algn="ctr"/>
            <a:r>
              <a:rPr lang="en-US" altLang="ko-KR" sz="1100" dirty="0" err="1" smtClean="0"/>
              <a:t>DataBase</a:t>
            </a:r>
            <a:endParaRPr lang="en-US" altLang="ko-KR" sz="1100" dirty="0" smtClean="0"/>
          </a:p>
          <a:p>
            <a:pPr algn="ctr"/>
            <a:endParaRPr lang="en-US" altLang="ko-KR" sz="1100" dirty="0"/>
          </a:p>
          <a:p>
            <a:pPr algn="ctr"/>
            <a:r>
              <a:rPr lang="en-US" altLang="ko-KR" sz="1100" dirty="0" smtClean="0"/>
              <a:t>Tables.. : </a:t>
            </a:r>
            <a:endParaRPr lang="en-US" altLang="ko-KR" sz="1100" dirty="0"/>
          </a:p>
          <a:p>
            <a:pPr algn="ctr"/>
            <a:r>
              <a:rPr lang="en-US" altLang="ko-KR" sz="1100" dirty="0"/>
              <a:t>Appliance,</a:t>
            </a:r>
          </a:p>
          <a:p>
            <a:pPr algn="ctr"/>
            <a:r>
              <a:rPr lang="en-US" altLang="ko-KR" sz="1100" dirty="0" smtClean="0"/>
              <a:t>Environment,</a:t>
            </a:r>
          </a:p>
          <a:p>
            <a:pPr algn="ctr"/>
            <a:r>
              <a:rPr lang="en-US" altLang="ko-KR" sz="1100" dirty="0"/>
              <a:t>User </a:t>
            </a:r>
            <a:r>
              <a:rPr lang="en-US" altLang="ko-KR" sz="1100" dirty="0" smtClean="0"/>
              <a:t>status</a:t>
            </a:r>
          </a:p>
          <a:p>
            <a:pPr algn="ctr"/>
            <a:r>
              <a:rPr lang="en-US" altLang="ko-KR" sz="1100" dirty="0" smtClean="0"/>
              <a:t>Location,</a:t>
            </a:r>
          </a:p>
          <a:p>
            <a:pPr algn="ctr"/>
            <a:endParaRPr lang="en-US" altLang="ko-KR" sz="1100" dirty="0"/>
          </a:p>
          <a:p>
            <a:pPr algn="ctr"/>
            <a:endParaRPr lang="en-US" altLang="ko-KR" sz="1100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cxnSp>
        <p:nvCxnSpPr>
          <p:cNvPr id="34" name="직선 화살표 연결선 33"/>
          <p:cNvCxnSpPr>
            <a:stCxn id="1026" idx="3"/>
            <a:endCxn id="60" idx="1"/>
          </p:cNvCxnSpPr>
          <p:nvPr/>
        </p:nvCxnSpPr>
        <p:spPr>
          <a:xfrm flipV="1">
            <a:off x="4712474" y="881480"/>
            <a:ext cx="1126406" cy="416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838880" y="1182255"/>
            <a:ext cx="1293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&lt;node.js Server&gt;</a:t>
            </a:r>
            <a:endParaRPr lang="ko-KR" altLang="en-US" sz="1100" dirty="0"/>
          </a:p>
        </p:txBody>
      </p:sp>
      <p:sp>
        <p:nvSpPr>
          <p:cNvPr id="73" name="TextBox 72"/>
          <p:cNvSpPr txBox="1"/>
          <p:nvPr/>
        </p:nvSpPr>
        <p:spPr>
          <a:xfrm>
            <a:off x="2131473" y="2992195"/>
            <a:ext cx="1440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센서용 </a:t>
            </a:r>
            <a:r>
              <a:rPr lang="ko-KR" altLang="en-US" sz="1100" dirty="0" err="1" smtClean="0"/>
              <a:t>아두이노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sp>
        <p:nvSpPr>
          <p:cNvPr id="79" name="TextBox 78"/>
          <p:cNvSpPr txBox="1"/>
          <p:nvPr/>
        </p:nvSpPr>
        <p:spPr>
          <a:xfrm>
            <a:off x="95969" y="4555647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err="1" smtClean="0"/>
              <a:t>심박수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체온 </a:t>
            </a:r>
            <a:r>
              <a:rPr lang="ko-KR" altLang="en-US" sz="1100" dirty="0" err="1" smtClean="0"/>
              <a:t>아두이노</a:t>
            </a:r>
            <a:r>
              <a:rPr lang="en-US" altLang="ko-KR" sz="1100" dirty="0" smtClean="0"/>
              <a:t>&gt;</a:t>
            </a:r>
            <a:endParaRPr lang="ko-KR" altLang="en-US" sz="1100" dirty="0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5350" y="3806575"/>
            <a:ext cx="525538" cy="783319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2993" y="4214267"/>
            <a:ext cx="376627" cy="249549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7994" y="2819853"/>
            <a:ext cx="750594" cy="59797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1102417" y="3311032"/>
            <a:ext cx="906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온도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습도</a:t>
            </a:r>
            <a:endParaRPr lang="ko-KR" altLang="en-US" sz="1100" dirty="0"/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flipH="1">
            <a:off x="240643" y="2834794"/>
            <a:ext cx="587778" cy="546705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147271" y="3311032"/>
            <a:ext cx="762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조도</a:t>
            </a:r>
            <a:r>
              <a:rPr lang="en-US" altLang="ko-KR" sz="1100" dirty="0" smtClean="0"/>
              <a:t>1~4</a:t>
            </a:r>
            <a:endParaRPr lang="ko-KR" altLang="en-US" sz="1100" dirty="0"/>
          </a:p>
        </p:txBody>
      </p:sp>
      <p:cxnSp>
        <p:nvCxnSpPr>
          <p:cNvPr id="47" name="꺾인 연결선 46"/>
          <p:cNvCxnSpPr>
            <a:stCxn id="88" idx="0"/>
            <a:endCxn id="1038" idx="1"/>
          </p:cNvCxnSpPr>
          <p:nvPr/>
        </p:nvCxnSpPr>
        <p:spPr>
          <a:xfrm rot="5400000" flipH="1" flipV="1">
            <a:off x="1464802" y="1811736"/>
            <a:ext cx="92788" cy="195332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83" idx="0"/>
            <a:endCxn id="1038" idx="1"/>
          </p:cNvCxnSpPr>
          <p:nvPr/>
        </p:nvCxnSpPr>
        <p:spPr>
          <a:xfrm rot="5400000" flipH="1" flipV="1">
            <a:off x="1981653" y="2313645"/>
            <a:ext cx="77847" cy="9345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2" name="그림 11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06462" y="3939902"/>
            <a:ext cx="944353" cy="975510"/>
          </a:xfrm>
          <a:prstGeom prst="rect">
            <a:avLst/>
          </a:prstGeom>
        </p:spPr>
      </p:pic>
      <p:cxnSp>
        <p:nvCxnSpPr>
          <p:cNvPr id="68" name="꺾인 연결선 67"/>
          <p:cNvCxnSpPr>
            <a:stCxn id="81" idx="3"/>
            <a:endCxn id="15" idx="1"/>
          </p:cNvCxnSpPr>
          <p:nvPr/>
        </p:nvCxnSpPr>
        <p:spPr>
          <a:xfrm flipV="1">
            <a:off x="1369620" y="3381499"/>
            <a:ext cx="2918159" cy="95754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2810891" y="4795818"/>
            <a:ext cx="17395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위치 측정용 </a:t>
            </a:r>
            <a:r>
              <a:rPr lang="en-US" altLang="ko-KR" sz="1100" dirty="0" smtClean="0"/>
              <a:t>Beacon&gt;</a:t>
            </a:r>
            <a:endParaRPr lang="ko-KR" altLang="en-US" sz="1100" dirty="0"/>
          </a:p>
        </p:txBody>
      </p:sp>
      <p:cxnSp>
        <p:nvCxnSpPr>
          <p:cNvPr id="70" name="꺾인 연결선 69"/>
          <p:cNvCxnSpPr>
            <a:stCxn id="112" idx="3"/>
            <a:endCxn id="71" idx="2"/>
          </p:cNvCxnSpPr>
          <p:nvPr/>
        </p:nvCxnSpPr>
        <p:spPr>
          <a:xfrm flipV="1">
            <a:off x="4150815" y="1443865"/>
            <a:ext cx="2334954" cy="298379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6" name="꺾인 연결선 75"/>
          <p:cNvCxnSpPr>
            <a:stCxn id="1038" idx="3"/>
            <a:endCxn id="15" idx="1"/>
          </p:cNvCxnSpPr>
          <p:nvPr/>
        </p:nvCxnSpPr>
        <p:spPr>
          <a:xfrm>
            <a:off x="3258020" y="2742006"/>
            <a:ext cx="1029759" cy="6394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stCxn id="15" idx="3"/>
            <a:endCxn id="71" idx="2"/>
          </p:cNvCxnSpPr>
          <p:nvPr/>
        </p:nvCxnSpPr>
        <p:spPr>
          <a:xfrm flipV="1">
            <a:off x="5286618" y="1443865"/>
            <a:ext cx="1199151" cy="19376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60" idx="3"/>
            <a:endCxn id="61" idx="1"/>
          </p:cNvCxnSpPr>
          <p:nvPr/>
        </p:nvCxnSpPr>
        <p:spPr>
          <a:xfrm>
            <a:off x="7090792" y="881480"/>
            <a:ext cx="1137898" cy="195794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35496" y="42178"/>
            <a:ext cx="2438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Road Map</a:t>
            </a:r>
            <a:endParaRPr lang="ko-KR" altLang="en-US" sz="3600" b="1" dirty="0"/>
          </a:p>
        </p:txBody>
      </p:sp>
    </p:spTree>
    <p:extLst>
      <p:ext uri="{BB962C8B-B14F-4D97-AF65-F5344CB8AC3E}">
        <p14:creationId xmlns="" xmlns:p14="http://schemas.microsoft.com/office/powerpoint/2010/main" val="12692638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i Yong Sup\Downloads\finding-balance-1280x80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9825"/>
          <a:stretch/>
        </p:blipFill>
        <p:spPr bwMode="auto">
          <a:xfrm>
            <a:off x="-16030" y="-19049"/>
            <a:ext cx="9160030" cy="5162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51520" y="186194"/>
            <a:ext cx="29081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36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2. </a:t>
            </a:r>
            <a:r>
              <a:rPr lang="ko-KR" altLang="en-US" sz="36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소프트웨어</a:t>
            </a:r>
            <a:r>
              <a:rPr lang="en-US" altLang="ko-KR" sz="3600" dirty="0" smtClean="0">
                <a:solidFill>
                  <a:srgbClr val="C8AA8C"/>
                </a:solidFill>
                <a:latin typeface="Cambria" pitchFamily="18" charset="0"/>
                <a:ea typeface="나눔고딕" pitchFamily="50" charset="-127"/>
              </a:rPr>
              <a:t> </a:t>
            </a:r>
            <a:endParaRPr lang="ko-KR" altLang="en-US" sz="3600" dirty="0">
              <a:solidFill>
                <a:schemeClr val="bg1">
                  <a:lumMod val="75000"/>
                </a:schemeClr>
              </a:solidFill>
              <a:latin typeface="Cambria" pitchFamily="18" charset="0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675706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936</Words>
  <Application>Microsoft Office PowerPoint</Application>
  <PresentationFormat>화면 슬라이드 쇼(16:9)</PresentationFormat>
  <Paragraphs>321</Paragraphs>
  <Slides>22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굴림</vt:lpstr>
      <vt:lpstr>Arial</vt:lpstr>
      <vt:lpstr>맑은 고딕</vt:lpstr>
      <vt:lpstr>나눔고딕</vt:lpstr>
      <vt:lpstr>Cambria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DATA 시각화</vt:lpstr>
      <vt:lpstr>슬라이드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Yi Yong Sup</dc:creator>
  <cp:lastModifiedBy>Seong-U</cp:lastModifiedBy>
  <cp:revision>103</cp:revision>
  <dcterms:created xsi:type="dcterms:W3CDTF">2013-06-10T15:49:08Z</dcterms:created>
  <dcterms:modified xsi:type="dcterms:W3CDTF">2014-07-09T05:28:36Z</dcterms:modified>
</cp:coreProperties>
</file>